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89" r:id="rId3"/>
    <p:sldId id="290" r:id="rId4"/>
    <p:sldId id="292" r:id="rId5"/>
    <p:sldId id="273" r:id="rId6"/>
    <p:sldId id="272" r:id="rId7"/>
    <p:sldId id="281" r:id="rId8"/>
    <p:sldId id="298" r:id="rId9"/>
    <p:sldId id="293" r:id="rId10"/>
    <p:sldId id="296" r:id="rId11"/>
    <p:sldId id="297" r:id="rId12"/>
    <p:sldId id="294" r:id="rId13"/>
    <p:sldId id="295" r:id="rId14"/>
  </p:sldIdLst>
  <p:sldSz cx="9144000" cy="5143500" type="screen16x9"/>
  <p:notesSz cx="6858000" cy="9144000"/>
  <p:embeddedFontLst>
    <p:embeddedFont>
      <p:font typeface="Abadi MT Condensed Light" panose="020B0306030101010103" pitchFamily="34" charset="77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Fira Sans Extra Condensed Medium" panose="020B0603050000020004" pitchFamily="34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29AD"/>
    <a:srgbClr val="1635CE"/>
    <a:srgbClr val="031C2B"/>
    <a:srgbClr val="05ACFE"/>
    <a:srgbClr val="3D53CE"/>
    <a:srgbClr val="00A9F4"/>
    <a:srgbClr val="008ACA"/>
    <a:srgbClr val="1D40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241C54-AB0B-4B16-9604-EFC770113FC2}">
  <a:tblStyle styleId="{EA241C54-AB0B-4B16-9604-EFC770113F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14"/>
    <p:restoredTop sz="84143"/>
  </p:normalViewPr>
  <p:slideViewPr>
    <p:cSldViewPr snapToGrid="0" snapToObjects="1">
      <p:cViewPr varScale="1">
        <p:scale>
          <a:sx n="117" d="100"/>
          <a:sy n="117" d="100"/>
        </p:scale>
        <p:origin x="17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9016165c4b_2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9016165c4b_2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6882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8fc1bd382e_0_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8fc1bd382e_0_8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dirty="0"/>
              <a:t>فيه هنا ٠٤ إضافات اذا ابيها </a:t>
            </a:r>
            <a:r>
              <a:rPr lang="ar-SA" dirty="0" err="1"/>
              <a:t>كأسئله</a:t>
            </a:r>
            <a:r>
              <a:rPr lang="ar-SA" dirty="0"/>
              <a:t>..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8fc48699c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8fc48699c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8fc1bd382e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8fc1bd382e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There are three main python files to build the application</a:t>
            </a:r>
            <a:br>
              <a:rPr lang="en-US" dirty="0"/>
            </a:br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2339143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There are three main python files to build the application</a:t>
            </a:r>
            <a:br>
              <a:rPr lang="en-US" dirty="0"/>
            </a:br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3644004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There are three main python files to build the application</a:t>
            </a:r>
            <a:br>
              <a:rPr lang="en-US" dirty="0"/>
            </a:br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3443362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There are three main python files to build the application</a:t>
            </a:r>
            <a:br>
              <a:rPr lang="en-US" dirty="0"/>
            </a:br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202772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4B1CE-9090-B94A-8350-1FB178B24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44E81B-9947-BD4C-81CE-36B8A52F8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30FC5-DF5F-2543-84F1-1FCA760D1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DF52-9C4F-BD49-A048-41473EC32458}" type="datetimeFigureOut">
              <a:rPr lang="en-SA" smtClean="0"/>
              <a:t>04/08/2022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5D383-1290-4C43-B265-9BFACCAAD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94EF1-C05D-1447-AD69-79243ED39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B99DA-C769-1542-B0C0-F42A1ED06CE4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4055593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3EA48-B9A4-B14B-8592-2AC0E68F7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9EC8A-CD17-3A43-A2BA-499A4E6E9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CD602-28AF-E941-A16E-A67706B40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DF52-9C4F-BD49-A048-41473EC32458}" type="datetimeFigureOut">
              <a:rPr lang="en-SA" smtClean="0"/>
              <a:t>04/08/2022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9C49C-E1F0-8A4C-83E8-44E775572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254F3-1257-F94C-817C-DE832120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B99DA-C769-1542-B0C0-F42A1ED06CE4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265840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3105150" y="409575"/>
            <a:ext cx="2933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6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orient="horz" pos="25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2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4176">
          <p15:clr>
            <a:srgbClr val="EA4335"/>
          </p15:clr>
        </p15:guide>
        <p15:guide id="8" pos="158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5.png"/><Relationship Id="rId5" Type="http://schemas.openxmlformats.org/officeDocument/2006/relationships/hyperlink" Target="https://github.com/shaimaa-alghamdi/Fish-Weight-Prediction-Application-" TargetMode="External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5.png"/><Relationship Id="rId5" Type="http://schemas.openxmlformats.org/officeDocument/2006/relationships/hyperlink" Target="https://github.com/shaimaa-alghamdi/Fish-Weight-Prediction-Application-" TargetMode="External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towardsdatascience.com/how-to-deploy-machine-learning-models-601f8c13ff45" TargetMode="External"/><Relationship Id="rId7" Type="http://schemas.openxmlformats.org/officeDocument/2006/relationships/hyperlink" Target="https://github.com/shaimaa-alghamdi/Fish-Weight-Prediction-Application-" TargetMode="External"/><Relationship Id="rId2" Type="http://schemas.openxmlformats.org/officeDocument/2006/relationships/hyperlink" Target="https://towardsdatascience.com/3-ways-to-deploy-machine-learning-models-in-production-cdba15b00e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streamlit.io/" TargetMode="External"/><Relationship Id="rId5" Type="http://schemas.openxmlformats.org/officeDocument/2006/relationships/hyperlink" Target="https://www.dominodatalab.com/blog/machine-learning-model-deployment" TargetMode="External"/><Relationship Id="rId4" Type="http://schemas.openxmlformats.org/officeDocument/2006/relationships/hyperlink" Target="https://research.aimultiple.com/model-deployment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5C86B2E-5560-F743-B5D8-C3E11A443A88}"/>
              </a:ext>
            </a:extLst>
          </p:cNvPr>
          <p:cNvSpPr/>
          <p:nvPr/>
        </p:nvSpPr>
        <p:spPr>
          <a:xfrm>
            <a:off x="4445506" y="2372326"/>
            <a:ext cx="3324994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1"/>
            <a:r>
              <a:rPr lang="en-US" sz="3600" dirty="0">
                <a:latin typeface="Abadi MT Condensed Light" panose="020B0306030101010103" pitchFamily="34" charset="77"/>
              </a:rPr>
              <a:t>Model Deployment in Python</a:t>
            </a:r>
            <a:endParaRPr lang="ar-SA" sz="3600" dirty="0">
              <a:latin typeface="Abadi MT Condensed Light" panose="020B0306030101010103" pitchFamily="34" charset="77"/>
            </a:endParaRPr>
          </a:p>
          <a:p>
            <a:pPr rtl="1"/>
            <a:endParaRPr lang="ar-SA" sz="1050" dirty="0"/>
          </a:p>
          <a:p>
            <a:pPr rtl="1"/>
            <a:endParaRPr lang="ar-SA" sz="1050" dirty="0"/>
          </a:p>
          <a:p>
            <a:pPr rtl="1"/>
            <a:r>
              <a:rPr lang="en-US" sz="1500" dirty="0">
                <a:latin typeface="Abadi MT Condensed Light" panose="020B0306030101010103" pitchFamily="34" charset="77"/>
              </a:rPr>
              <a:t>Presenter: Shaimaa Alghamdi</a:t>
            </a:r>
            <a:endParaRPr lang="ar-SA" sz="1500" dirty="0">
              <a:latin typeface="Abadi MT Condensed Light" panose="020B0306030101010103" pitchFamily="34" charset="77"/>
            </a:endParaRPr>
          </a:p>
        </p:txBody>
      </p:sp>
      <p:grpSp>
        <p:nvGrpSpPr>
          <p:cNvPr id="10" name="مجموعة 9">
            <a:extLst>
              <a:ext uri="{FF2B5EF4-FFF2-40B4-BE49-F238E27FC236}">
                <a16:creationId xmlns:a16="http://schemas.microsoft.com/office/drawing/2014/main" id="{F10772F5-7AFE-2E4F-CA8D-B0DAF7BBD622}"/>
              </a:ext>
            </a:extLst>
          </p:cNvPr>
          <p:cNvGrpSpPr/>
          <p:nvPr/>
        </p:nvGrpSpPr>
        <p:grpSpPr>
          <a:xfrm>
            <a:off x="781407" y="1656453"/>
            <a:ext cx="3664099" cy="1981200"/>
            <a:chOff x="781407" y="1656453"/>
            <a:chExt cx="3664099" cy="1981200"/>
          </a:xfrm>
        </p:grpSpPr>
        <p:pic>
          <p:nvPicPr>
            <p:cNvPr id="6" name="Picture 5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D98932B9-D729-1C46-8DB2-24F52BA3D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1407" y="1656453"/>
              <a:ext cx="3524250" cy="1981200"/>
            </a:xfrm>
            <a:prstGeom prst="rect">
              <a:avLst/>
            </a:prstGeom>
          </p:spPr>
        </p:pic>
        <p:cxnSp>
          <p:nvCxnSpPr>
            <p:cNvPr id="2" name="رابط كسهم مستقيم 1">
              <a:extLst>
                <a:ext uri="{FF2B5EF4-FFF2-40B4-BE49-F238E27FC236}">
                  <a16:creationId xmlns:a16="http://schemas.microsoft.com/office/drawing/2014/main" id="{C30695A7-B0B1-D2B4-9B54-54FBD69027A7}"/>
                </a:ext>
              </a:extLst>
            </p:cNvPr>
            <p:cNvCxnSpPr>
              <a:cxnSpLocks/>
            </p:cNvCxnSpPr>
            <p:nvPr/>
          </p:nvCxnSpPr>
          <p:spPr>
            <a:xfrm>
              <a:off x="1129553" y="3519010"/>
              <a:ext cx="3315953" cy="0"/>
            </a:xfrm>
            <a:prstGeom prst="straightConnector1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BB59AE53-1556-EC41-B493-8378A0A9F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486" y="237744"/>
            <a:ext cx="1294091" cy="74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324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8172491-E01D-7041-80AE-1C2E751395DC}"/>
              </a:ext>
            </a:extLst>
          </p:cNvPr>
          <p:cNvSpPr/>
          <p:nvPr/>
        </p:nvSpPr>
        <p:spPr>
          <a:xfrm>
            <a:off x="-90009" y="-132863"/>
            <a:ext cx="9526385" cy="1495319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11055-0330-0D40-8873-F076A93AB243}"/>
              </a:ext>
            </a:extLst>
          </p:cNvPr>
          <p:cNvSpPr txBox="1"/>
          <p:nvPr/>
        </p:nvSpPr>
        <p:spPr>
          <a:xfrm>
            <a:off x="269825" y="303550"/>
            <a:ext cx="6655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SA" sz="2700" dirty="0">
              <a:latin typeface="Abadi MT Condensed Light" panose="020B0306030101010103" pitchFamily="34" charset="77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DB34BCE-EABA-4E4C-84E4-857A72FC670B}"/>
              </a:ext>
            </a:extLst>
          </p:cNvPr>
          <p:cNvSpPr/>
          <p:nvPr/>
        </p:nvSpPr>
        <p:spPr>
          <a:xfrm>
            <a:off x="2159876" y="489124"/>
            <a:ext cx="6714299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Abadi MT Condensed Light" panose="020B0306030101010103" pitchFamily="34" charset="77"/>
              </a:rPr>
              <a:t>Fish Fish Weight Prediction Application - DEMO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9DD62B-CA94-934B-8745-EE3DC7F2389F}"/>
              </a:ext>
            </a:extLst>
          </p:cNvPr>
          <p:cNvSpPr txBox="1"/>
          <p:nvPr/>
        </p:nvSpPr>
        <p:spPr>
          <a:xfrm>
            <a:off x="439137" y="1758562"/>
            <a:ext cx="41825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TEST THE DEMO, FOLLOW THESE STEPS</a:t>
            </a:r>
            <a:r>
              <a:rPr lang="ar-SA" dirty="0"/>
              <a:t> </a:t>
            </a:r>
            <a:r>
              <a:rPr lang="en-US" dirty="0"/>
              <a:t>:</a:t>
            </a:r>
            <a:endParaRPr lang="en-S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495EC1-6243-F14B-9A9F-DD5AE79A56E8}"/>
              </a:ext>
            </a:extLst>
          </p:cNvPr>
          <p:cNvSpPr txBox="1"/>
          <p:nvPr/>
        </p:nvSpPr>
        <p:spPr>
          <a:xfrm>
            <a:off x="439137" y="2331956"/>
            <a:ext cx="313349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 Cloning a repository [</a:t>
            </a:r>
            <a:r>
              <a:rPr lang="en-US" b="1" dirty="0">
                <a:hlinkClick r:id="rId5"/>
              </a:rPr>
              <a:t>DEMO</a:t>
            </a:r>
            <a:r>
              <a:rPr lang="en-US" b="1" dirty="0"/>
              <a:t>]</a:t>
            </a:r>
            <a:endParaRPr lang="ar-SA" b="1" dirty="0"/>
          </a:p>
          <a:p>
            <a:endParaRPr lang="ar-SA" b="1" dirty="0"/>
          </a:p>
          <a:p>
            <a:r>
              <a:rPr lang="en-US" b="1" dirty="0"/>
              <a:t>2. Using the Terminal: </a:t>
            </a:r>
          </a:p>
          <a:p>
            <a:endParaRPr lang="en-US" b="1" dirty="0"/>
          </a:p>
          <a:p>
            <a:r>
              <a:rPr lang="en-US" b="1" dirty="0"/>
              <a:t>1.1 Install necessary libraries</a:t>
            </a:r>
          </a:p>
          <a:p>
            <a:endParaRPr lang="en-US" dirty="0"/>
          </a:p>
          <a:p>
            <a:r>
              <a:rPr lang="en-US" i="1" dirty="0"/>
              <a:t>    pip install </a:t>
            </a:r>
            <a:r>
              <a:rPr lang="en-US" i="1" dirty="0" err="1"/>
              <a:t>requirements.txt</a:t>
            </a:r>
            <a:br>
              <a:rPr lang="en-US" i="1" dirty="0"/>
            </a:br>
            <a:br>
              <a:rPr lang="en-US" i="1" dirty="0"/>
            </a:br>
            <a:endParaRPr lang="en-US" i="1" dirty="0"/>
          </a:p>
          <a:p>
            <a:endParaRPr lang="en-US" b="1" dirty="0"/>
          </a:p>
          <a:p>
            <a:br>
              <a:rPr lang="en-US" dirty="0"/>
            </a:br>
            <a:endParaRPr lang="en-US" dirty="0"/>
          </a:p>
        </p:txBody>
      </p:sp>
      <p:pic>
        <p:nvPicPr>
          <p:cNvPr id="19" name="Screen Recording 1444-01-05 at 1.34.38 AM" descr="Screen Recording 1444-01-05 at 1.34.38 AM">
            <a:hlinkClick r:id="" action="ppaction://media"/>
            <a:extLst>
              <a:ext uri="{FF2B5EF4-FFF2-40B4-BE49-F238E27FC236}">
                <a16:creationId xmlns:a16="http://schemas.microsoft.com/office/drawing/2014/main" id="{4AE75C9F-A0D1-FF4F-BB41-F1B6B4701C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73953" y="2241967"/>
            <a:ext cx="4998960" cy="252117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5820AB5-8939-624B-9703-F3A94211313F}"/>
              </a:ext>
            </a:extLst>
          </p:cNvPr>
          <p:cNvSpPr/>
          <p:nvPr/>
        </p:nvSpPr>
        <p:spPr>
          <a:xfrm>
            <a:off x="8974236" y="2241967"/>
            <a:ext cx="924279" cy="2483787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grpSp>
        <p:nvGrpSpPr>
          <p:cNvPr id="10" name="مجموعة 9">
            <a:extLst>
              <a:ext uri="{FF2B5EF4-FFF2-40B4-BE49-F238E27FC236}">
                <a16:creationId xmlns:a16="http://schemas.microsoft.com/office/drawing/2014/main" id="{2F79D41F-1BDA-AD4F-3142-DE6777B6717E}"/>
              </a:ext>
            </a:extLst>
          </p:cNvPr>
          <p:cNvGrpSpPr/>
          <p:nvPr/>
        </p:nvGrpSpPr>
        <p:grpSpPr>
          <a:xfrm>
            <a:off x="1020656" y="226221"/>
            <a:ext cx="6985586" cy="988991"/>
            <a:chOff x="1020656" y="226221"/>
            <a:chExt cx="6985586" cy="988991"/>
          </a:xfrm>
        </p:grpSpPr>
        <p:pic>
          <p:nvPicPr>
            <p:cNvPr id="11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6B37B7DA-43D9-99E2-7A2C-2EFF00E3C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12" name="رابط كسهم مستقيم 11">
              <a:extLst>
                <a:ext uri="{FF2B5EF4-FFF2-40B4-BE49-F238E27FC236}">
                  <a16:creationId xmlns:a16="http://schemas.microsoft.com/office/drawing/2014/main" id="{AC1A6CA5-0AE8-4686-44F8-553B1D0A0261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6817206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65931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83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11055-0330-0D40-8873-F076A93AB243}"/>
              </a:ext>
            </a:extLst>
          </p:cNvPr>
          <p:cNvSpPr txBox="1"/>
          <p:nvPr/>
        </p:nvSpPr>
        <p:spPr>
          <a:xfrm>
            <a:off x="269825" y="303550"/>
            <a:ext cx="6655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SA" sz="2700" dirty="0">
              <a:latin typeface="Abadi MT Condensed Light" panose="020B0306030101010103" pitchFamily="34" charset="77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EB06BF6-1F87-A148-97A5-6F09CD024E08}"/>
              </a:ext>
            </a:extLst>
          </p:cNvPr>
          <p:cNvSpPr/>
          <p:nvPr/>
        </p:nvSpPr>
        <p:spPr>
          <a:xfrm>
            <a:off x="-90009" y="-132863"/>
            <a:ext cx="9526385" cy="1507243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DB34BCE-EABA-4E4C-84E4-857A72FC670B}"/>
              </a:ext>
            </a:extLst>
          </p:cNvPr>
          <p:cNvSpPr/>
          <p:nvPr/>
        </p:nvSpPr>
        <p:spPr>
          <a:xfrm>
            <a:off x="2159876" y="483329"/>
            <a:ext cx="6714299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Abadi MT Condensed Light" panose="020B0306030101010103" pitchFamily="34" charset="77"/>
              </a:rPr>
              <a:t>Fish Fish Weight Prediction Application - DEMO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9DD62B-CA94-934B-8745-EE3DC7F2389F}"/>
              </a:ext>
            </a:extLst>
          </p:cNvPr>
          <p:cNvSpPr txBox="1"/>
          <p:nvPr/>
        </p:nvSpPr>
        <p:spPr>
          <a:xfrm>
            <a:off x="439137" y="1750099"/>
            <a:ext cx="4132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TEST THE DEMO, FOLLOW THESE STEPS:</a:t>
            </a:r>
            <a:endParaRPr lang="en-S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495EC1-6243-F14B-9A9F-DD5AE79A56E8}"/>
              </a:ext>
            </a:extLst>
          </p:cNvPr>
          <p:cNvSpPr txBox="1"/>
          <p:nvPr/>
        </p:nvSpPr>
        <p:spPr>
          <a:xfrm>
            <a:off x="464148" y="2306563"/>
            <a:ext cx="313349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 Cloning a repository [</a:t>
            </a:r>
            <a:r>
              <a:rPr lang="en-US" b="1" dirty="0">
                <a:hlinkClick r:id="rId5"/>
              </a:rPr>
              <a:t>DEMO</a:t>
            </a:r>
            <a:r>
              <a:rPr lang="en-US" b="1" dirty="0"/>
              <a:t>]</a:t>
            </a:r>
            <a:endParaRPr lang="ar-SA" b="1" dirty="0"/>
          </a:p>
          <a:p>
            <a:endParaRPr lang="ar-SA" b="1" dirty="0"/>
          </a:p>
          <a:p>
            <a:r>
              <a:rPr lang="en-US" b="1" dirty="0"/>
              <a:t>2. Using the Terminal: </a:t>
            </a:r>
          </a:p>
          <a:p>
            <a:endParaRPr lang="en-US" b="1" dirty="0"/>
          </a:p>
          <a:p>
            <a:r>
              <a:rPr lang="en-US" b="1" dirty="0"/>
              <a:t>1.2 Run the Streamlit tool</a:t>
            </a:r>
          </a:p>
          <a:p>
            <a:endParaRPr lang="en-US" i="1" dirty="0"/>
          </a:p>
          <a:p>
            <a:r>
              <a:rPr lang="en-US" i="1" dirty="0"/>
              <a:t>        </a:t>
            </a:r>
            <a:r>
              <a:rPr lang="en-US" i="1" dirty="0" err="1"/>
              <a:t>streamlit</a:t>
            </a:r>
            <a:r>
              <a:rPr lang="en-US" i="1" dirty="0"/>
              <a:t> run </a:t>
            </a:r>
            <a:r>
              <a:rPr lang="en-US" i="1" dirty="0" err="1"/>
              <a:t>main.py</a:t>
            </a:r>
            <a:endParaRPr lang="en-US" i="1" dirty="0"/>
          </a:p>
          <a:p>
            <a:endParaRPr lang="en-US" b="1" dirty="0"/>
          </a:p>
          <a:p>
            <a:br>
              <a:rPr lang="en-US" dirty="0"/>
            </a:br>
            <a:endParaRPr lang="en-US" dirty="0"/>
          </a:p>
          <a:p>
            <a:endParaRPr lang="ar-SA" dirty="0"/>
          </a:p>
          <a:p>
            <a:br>
              <a:rPr lang="en-US" dirty="0"/>
            </a:br>
            <a:endParaRPr lang="en-US" dirty="0"/>
          </a:p>
          <a:p>
            <a:endParaRPr lang="en-US" b="1" dirty="0"/>
          </a:p>
          <a:p>
            <a:br>
              <a:rPr lang="en-US" dirty="0"/>
            </a:br>
            <a:endParaRPr lang="en-US" dirty="0"/>
          </a:p>
        </p:txBody>
      </p:sp>
      <p:pic>
        <p:nvPicPr>
          <p:cNvPr id="3" name="Screen Recording 1444-01-05 at 1.34.38 AM" descr="Screen Recording 1444-01-05 at 1.34.38 AM">
            <a:hlinkClick r:id="" action="ppaction://media"/>
            <a:extLst>
              <a:ext uri="{FF2B5EF4-FFF2-40B4-BE49-F238E27FC236}">
                <a16:creationId xmlns:a16="http://schemas.microsoft.com/office/drawing/2014/main" id="{2AC06922-1AB7-D841-877D-86FEDD932F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86458" y="2237655"/>
            <a:ext cx="4998960" cy="252117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EEF0E4F-40D6-5C4B-B37C-1EF903E26C9C}"/>
              </a:ext>
            </a:extLst>
          </p:cNvPr>
          <p:cNvSpPr/>
          <p:nvPr/>
        </p:nvSpPr>
        <p:spPr>
          <a:xfrm>
            <a:off x="8974236" y="2237655"/>
            <a:ext cx="924279" cy="2488099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grpSp>
        <p:nvGrpSpPr>
          <p:cNvPr id="10" name="مجموعة 9">
            <a:extLst>
              <a:ext uri="{FF2B5EF4-FFF2-40B4-BE49-F238E27FC236}">
                <a16:creationId xmlns:a16="http://schemas.microsoft.com/office/drawing/2014/main" id="{FEAC62C0-D53A-2D32-E8C1-6DF5CFCEB65F}"/>
              </a:ext>
            </a:extLst>
          </p:cNvPr>
          <p:cNvGrpSpPr/>
          <p:nvPr/>
        </p:nvGrpSpPr>
        <p:grpSpPr>
          <a:xfrm>
            <a:off x="1020656" y="226221"/>
            <a:ext cx="6985586" cy="988991"/>
            <a:chOff x="1020656" y="226221"/>
            <a:chExt cx="6985586" cy="988991"/>
          </a:xfrm>
        </p:grpSpPr>
        <p:pic>
          <p:nvPicPr>
            <p:cNvPr id="12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1D1B2541-22B6-B34F-5E56-C5F4D2AFC43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13" name="رابط كسهم مستقيم 12">
              <a:extLst>
                <a:ext uri="{FF2B5EF4-FFF2-40B4-BE49-F238E27FC236}">
                  <a16:creationId xmlns:a16="http://schemas.microsoft.com/office/drawing/2014/main" id="{B3FDAE09-85DC-0A39-2EF8-F07182BCE905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6817206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35843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724DA9A-7F54-9341-9C73-2071513F90E9}"/>
              </a:ext>
            </a:extLst>
          </p:cNvPr>
          <p:cNvSpPr/>
          <p:nvPr/>
        </p:nvSpPr>
        <p:spPr>
          <a:xfrm>
            <a:off x="-191193" y="-36859"/>
            <a:ext cx="9526385" cy="1501458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SA" sz="10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F700E5-5BB0-0040-8ABA-8B7D812BEFC2}"/>
              </a:ext>
            </a:extLst>
          </p:cNvPr>
          <p:cNvSpPr/>
          <p:nvPr/>
        </p:nvSpPr>
        <p:spPr>
          <a:xfrm>
            <a:off x="3031276" y="472121"/>
            <a:ext cx="4723611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bg1"/>
                </a:solidFill>
                <a:latin typeface="Abadi MT Condensed Light" panose="020B0306030101010103" pitchFamily="34" charset="77"/>
              </a:rPr>
              <a:t>REFERENCES</a:t>
            </a:r>
            <a:endParaRPr lang="ar-SA" sz="10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385E6B-FD95-364F-9E18-FA124D00C353}"/>
              </a:ext>
            </a:extLst>
          </p:cNvPr>
          <p:cNvSpPr txBox="1"/>
          <p:nvPr/>
        </p:nvSpPr>
        <p:spPr>
          <a:xfrm>
            <a:off x="1086926" y="1837234"/>
            <a:ext cx="515237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2"/>
              </a:rPr>
              <a:t>3 Ways to Deploy Machine Learning Models in Production</a:t>
            </a:r>
            <a:r>
              <a:rPr lang="ar-SA" b="1" dirty="0">
                <a:hlinkClick r:id="rId2"/>
              </a:rPr>
              <a:t> </a:t>
            </a:r>
            <a:endParaRPr lang="ar-SA" b="1" dirty="0"/>
          </a:p>
          <a:p>
            <a:endParaRPr lang="ar-SA" b="1" dirty="0"/>
          </a:p>
          <a:p>
            <a:r>
              <a:rPr lang="en-US" b="1" dirty="0">
                <a:hlinkClick r:id="rId3"/>
              </a:rPr>
              <a:t>How to Deploy Machine Learning Models</a:t>
            </a:r>
            <a:endParaRPr lang="en-US" b="1" dirty="0"/>
          </a:p>
          <a:p>
            <a:endParaRPr lang="en-US" dirty="0"/>
          </a:p>
          <a:p>
            <a:r>
              <a:rPr lang="en-US" b="1" dirty="0">
                <a:hlinkClick r:id="rId4"/>
              </a:rPr>
              <a:t>3 Steps To Efficient Machine Learning Model Deployment</a:t>
            </a:r>
            <a:endParaRPr lang="en-US" b="1" dirty="0"/>
          </a:p>
          <a:p>
            <a:endParaRPr lang="ar-SA" dirty="0"/>
          </a:p>
          <a:p>
            <a:r>
              <a:rPr lang="en-US" b="1" dirty="0">
                <a:hlinkClick r:id="rId5"/>
              </a:rPr>
              <a:t>A Guide to Machine Learning Model Deployment</a:t>
            </a:r>
            <a:endParaRPr lang="en-US" b="1" dirty="0"/>
          </a:p>
          <a:p>
            <a:endParaRPr lang="en-US" b="1" dirty="0"/>
          </a:p>
          <a:p>
            <a:r>
              <a:rPr lang="en-US" b="1" dirty="0">
                <a:hlinkClick r:id="rId6"/>
              </a:rPr>
              <a:t>Streamlit Tool</a:t>
            </a:r>
            <a:endParaRPr lang="en-US" b="1" dirty="0"/>
          </a:p>
          <a:p>
            <a:endParaRPr lang="ar-SA" dirty="0"/>
          </a:p>
          <a:p>
            <a:r>
              <a:rPr lang="en-US" b="1" dirty="0">
                <a:hlinkClick r:id="rId7"/>
              </a:rPr>
              <a:t>DEMO </a:t>
            </a:r>
            <a:br>
              <a:rPr lang="en-US" b="1" dirty="0">
                <a:hlinkClick r:id="rId7"/>
              </a:rPr>
            </a:br>
            <a:endParaRPr lang="en-US" b="1" dirty="0"/>
          </a:p>
        </p:txBody>
      </p:sp>
      <p:grpSp>
        <p:nvGrpSpPr>
          <p:cNvPr id="6" name="مجموعة 5">
            <a:extLst>
              <a:ext uri="{FF2B5EF4-FFF2-40B4-BE49-F238E27FC236}">
                <a16:creationId xmlns:a16="http://schemas.microsoft.com/office/drawing/2014/main" id="{B59C0204-FFC1-42B3-1928-20087769E870}"/>
              </a:ext>
            </a:extLst>
          </p:cNvPr>
          <p:cNvGrpSpPr/>
          <p:nvPr/>
        </p:nvGrpSpPr>
        <p:grpSpPr>
          <a:xfrm>
            <a:off x="1020656" y="226221"/>
            <a:ext cx="4615139" cy="988991"/>
            <a:chOff x="1020656" y="226221"/>
            <a:chExt cx="4615139" cy="988991"/>
          </a:xfrm>
        </p:grpSpPr>
        <p:pic>
          <p:nvPicPr>
            <p:cNvPr id="7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B939A2B3-4467-1529-9CC6-AEDAC4170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8" name="رابط كسهم مستقيم 7">
              <a:extLst>
                <a:ext uri="{FF2B5EF4-FFF2-40B4-BE49-F238E27FC236}">
                  <a16:creationId xmlns:a16="http://schemas.microsoft.com/office/drawing/2014/main" id="{64AFCD8A-630F-E2D5-2B0F-320BCC973AA7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4446759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775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F700E5-5BB0-0040-8ABA-8B7D812BEFC2}"/>
              </a:ext>
            </a:extLst>
          </p:cNvPr>
          <p:cNvSpPr/>
          <p:nvPr/>
        </p:nvSpPr>
        <p:spPr>
          <a:xfrm>
            <a:off x="2264533" y="444351"/>
            <a:ext cx="4723611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r-SA" sz="105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DE49F9-8E1C-8148-A894-E0A8191588C9}"/>
              </a:ext>
            </a:extLst>
          </p:cNvPr>
          <p:cNvSpPr/>
          <p:nvPr/>
        </p:nvSpPr>
        <p:spPr>
          <a:xfrm>
            <a:off x="4108607" y="1853240"/>
            <a:ext cx="3892393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latin typeface="Abadi MT Condensed Light" panose="020B0306030101010103" pitchFamily="34" charset="77"/>
              </a:rPr>
              <a:t>THANKS</a:t>
            </a:r>
          </a:p>
          <a:p>
            <a:r>
              <a:rPr lang="en-US" sz="3600" dirty="0">
                <a:latin typeface="Abadi MT Condensed Light" panose="020B0306030101010103" pitchFamily="34" charset="77"/>
              </a:rPr>
              <a:t>ANY QUESTIONS</a:t>
            </a:r>
            <a:endParaRPr lang="en-US" sz="3600" dirty="0"/>
          </a:p>
        </p:txBody>
      </p:sp>
      <p:grpSp>
        <p:nvGrpSpPr>
          <p:cNvPr id="7" name="مجموعة 6">
            <a:extLst>
              <a:ext uri="{FF2B5EF4-FFF2-40B4-BE49-F238E27FC236}">
                <a16:creationId xmlns:a16="http://schemas.microsoft.com/office/drawing/2014/main" id="{EA3ECA9D-22A8-E09B-FA36-5551E6BCD2B3}"/>
              </a:ext>
            </a:extLst>
          </p:cNvPr>
          <p:cNvGrpSpPr/>
          <p:nvPr/>
        </p:nvGrpSpPr>
        <p:grpSpPr>
          <a:xfrm>
            <a:off x="1801368" y="1625630"/>
            <a:ext cx="3895344" cy="1391696"/>
            <a:chOff x="1020656" y="226221"/>
            <a:chExt cx="3152394" cy="988991"/>
          </a:xfrm>
        </p:grpSpPr>
        <p:pic>
          <p:nvPicPr>
            <p:cNvPr id="8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845132FC-F3B7-35A7-0D20-41C17D886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10" name="رابط كسهم مستقيم 9">
              <a:extLst>
                <a:ext uri="{FF2B5EF4-FFF2-40B4-BE49-F238E27FC236}">
                  <a16:creationId xmlns:a16="http://schemas.microsoft.com/office/drawing/2014/main" id="{44041571-373E-D6F3-AC74-2341EBBAD12F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2984014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1051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A122B41-6BA4-924C-B057-9417919D5E3E}"/>
              </a:ext>
            </a:extLst>
          </p:cNvPr>
          <p:cNvSpPr/>
          <p:nvPr/>
        </p:nvSpPr>
        <p:spPr>
          <a:xfrm>
            <a:off x="-183506" y="-40907"/>
            <a:ext cx="2450718" cy="4353026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D7A11A-9729-D043-AF3E-310DA04CD40A}"/>
              </a:ext>
            </a:extLst>
          </p:cNvPr>
          <p:cNvSpPr txBox="1"/>
          <p:nvPr/>
        </p:nvSpPr>
        <p:spPr>
          <a:xfrm>
            <a:off x="180078" y="2248584"/>
            <a:ext cx="1723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A" sz="3600" dirty="0">
                <a:solidFill>
                  <a:schemeClr val="lt1"/>
                </a:solidFill>
                <a:latin typeface="Abadi MT Condensed Light" panose="020B0306030101010103" pitchFamily="34" charset="77"/>
              </a:rPr>
              <a:t>OUTLINES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9252D9-938C-5E4E-ABD6-9491DDA227EF}"/>
              </a:ext>
            </a:extLst>
          </p:cNvPr>
          <p:cNvSpPr txBox="1"/>
          <p:nvPr/>
        </p:nvSpPr>
        <p:spPr>
          <a:xfrm>
            <a:off x="2801447" y="822071"/>
            <a:ext cx="616247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8625" indent="-428625">
              <a:buFont typeface="Arial" panose="020B0604020202020204" pitchFamily="34" charset="0"/>
              <a:buChar char="•"/>
            </a:pPr>
            <a:r>
              <a:rPr lang="en-SA" sz="2000" dirty="0">
                <a:latin typeface="Abadi MT Condensed Light" panose="020B0306030101010103" pitchFamily="34" charset="77"/>
              </a:rPr>
              <a:t>What is the Model </a:t>
            </a:r>
            <a:r>
              <a:rPr lang="en-US" sz="2000" dirty="0">
                <a:latin typeface="Abadi MT Condensed Light" panose="020B0306030101010103" pitchFamily="34" charset="77"/>
              </a:rPr>
              <a:t>Deployment?</a:t>
            </a:r>
            <a:endParaRPr lang="ar-SA" sz="2000" dirty="0">
              <a:latin typeface="Abadi MT Condensed Light" panose="020B0306030101010103" pitchFamily="34" charset="77"/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endParaRPr lang="ar-SA" sz="2000" dirty="0">
              <a:latin typeface="Abadi MT Condensed Light" panose="020B0306030101010103" pitchFamily="34" charset="77"/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US" sz="2000" dirty="0">
                <a:latin typeface="Abadi MT Condensed Light" panose="020B0306030101010103" pitchFamily="34" charset="77"/>
              </a:rPr>
              <a:t>Criteria of ML Model Before Deployment.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endParaRPr lang="en-US" sz="2000" dirty="0">
              <a:latin typeface="Abadi MT Condensed Light" panose="020B0306030101010103" pitchFamily="34" charset="77"/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US" sz="2000" dirty="0">
                <a:latin typeface="Abadi MT Condensed Light" panose="020B0306030101010103" pitchFamily="34" charset="77"/>
              </a:rPr>
              <a:t>Steps for Deploying ML Models Into Production.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31C2B"/>
              </a:solidFill>
              <a:latin typeface="Abadi MT Condensed Light" panose="020B0306030101010103" pitchFamily="34" charset="77"/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31C2B"/>
                </a:solidFill>
                <a:latin typeface="Abadi MT Condensed Light" panose="020B0306030101010103" pitchFamily="34" charset="77"/>
              </a:rPr>
              <a:t>Common Ways To Deploy ML Models.</a:t>
            </a:r>
            <a:endParaRPr lang="ar-SA" sz="2000" dirty="0">
              <a:solidFill>
                <a:srgbClr val="031C2B"/>
              </a:solidFill>
              <a:latin typeface="Abadi MT Condensed Light" panose="020B0306030101010103" pitchFamily="34" charset="77"/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endParaRPr lang="ar-SA" sz="2000" dirty="0">
              <a:solidFill>
                <a:srgbClr val="031C2B"/>
              </a:solidFill>
              <a:latin typeface="Abadi MT Condensed Light" panose="020B0306030101010103" pitchFamily="34" charset="77"/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US" sz="2000" dirty="0">
                <a:latin typeface="Abadi MT Condensed Light" panose="020B0306030101010103" pitchFamily="34" charset="77"/>
              </a:rPr>
              <a:t>Fish Weight Prediction Application – DEMO</a:t>
            </a:r>
          </a:p>
          <a:p>
            <a:pPr marL="428625" indent="-428625">
              <a:buFont typeface="Arial" panose="020B0604020202020204" pitchFamily="34" charset="0"/>
              <a:buChar char="•"/>
            </a:pPr>
            <a:endParaRPr lang="en-US" sz="2000" dirty="0">
              <a:latin typeface="Abadi MT Condensed Light" panose="020B0306030101010103" pitchFamily="34" charset="77"/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badi MT Condensed Light" panose="020B0306030101010103" pitchFamily="34" charset="77"/>
              </a:rPr>
              <a:t>References</a:t>
            </a:r>
            <a:endParaRPr lang="ar-SA" sz="2000" dirty="0">
              <a:solidFill>
                <a:schemeClr val="tx1"/>
              </a:solidFill>
            </a:endParaRPr>
          </a:p>
          <a:p>
            <a:pPr marL="428625" indent="-428625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165C3D-1BE9-5E44-9AD9-42D6BEDFFE1C}"/>
              </a:ext>
            </a:extLst>
          </p:cNvPr>
          <p:cNvSpPr/>
          <p:nvPr/>
        </p:nvSpPr>
        <p:spPr>
          <a:xfrm>
            <a:off x="-183506" y="4383149"/>
            <a:ext cx="2450718" cy="45719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</p:spTree>
    <p:extLst>
      <p:ext uri="{BB962C8B-B14F-4D97-AF65-F5344CB8AC3E}">
        <p14:creationId xmlns:p14="http://schemas.microsoft.com/office/powerpoint/2010/main" val="3058357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E309EA-147F-1C45-B8AB-2AD2D6D97DB4}"/>
              </a:ext>
            </a:extLst>
          </p:cNvPr>
          <p:cNvSpPr txBox="1"/>
          <p:nvPr/>
        </p:nvSpPr>
        <p:spPr>
          <a:xfrm>
            <a:off x="901075" y="2284608"/>
            <a:ext cx="73414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Abadi MT Condensed Light" panose="020B0306030101010103" pitchFamily="34" charset="77"/>
              </a:rPr>
              <a:t>To integrate a machine learning model into an existing production environment where it can take in an input and return an output.</a:t>
            </a:r>
            <a:endParaRPr lang="en-SA" sz="3000" dirty="0">
              <a:latin typeface="Abadi MT Condensed Light" panose="020B0306030101010103" pitchFamily="34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24DA9A-7F54-9341-9C73-2071513F90E9}"/>
              </a:ext>
            </a:extLst>
          </p:cNvPr>
          <p:cNvSpPr/>
          <p:nvPr/>
        </p:nvSpPr>
        <p:spPr>
          <a:xfrm>
            <a:off x="-100584" y="-9790"/>
            <a:ext cx="9344753" cy="1501458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F700E5-5BB0-0040-8ABA-8B7D812BEFC2}"/>
              </a:ext>
            </a:extLst>
          </p:cNvPr>
          <p:cNvSpPr/>
          <p:nvPr/>
        </p:nvSpPr>
        <p:spPr>
          <a:xfrm>
            <a:off x="3502823" y="456118"/>
            <a:ext cx="4723611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Abadi MT Condensed Light" panose="020B0306030101010103" pitchFamily="34" charset="77"/>
              </a:rPr>
              <a:t>What Model Deployment?</a:t>
            </a:r>
            <a:endParaRPr lang="ar-SA" sz="1050" dirty="0">
              <a:solidFill>
                <a:schemeClr val="bg1"/>
              </a:solidFill>
            </a:endParaRPr>
          </a:p>
        </p:txBody>
      </p:sp>
      <p:grpSp>
        <p:nvGrpSpPr>
          <p:cNvPr id="5" name="مجموعة 4">
            <a:extLst>
              <a:ext uri="{FF2B5EF4-FFF2-40B4-BE49-F238E27FC236}">
                <a16:creationId xmlns:a16="http://schemas.microsoft.com/office/drawing/2014/main" id="{50DFA334-195A-5E2E-FC23-9A1E972CBDAE}"/>
              </a:ext>
            </a:extLst>
          </p:cNvPr>
          <p:cNvGrpSpPr/>
          <p:nvPr/>
        </p:nvGrpSpPr>
        <p:grpSpPr>
          <a:xfrm>
            <a:off x="1020656" y="226221"/>
            <a:ext cx="6752263" cy="988991"/>
            <a:chOff x="1020656" y="226221"/>
            <a:chExt cx="6752263" cy="988991"/>
          </a:xfrm>
        </p:grpSpPr>
        <p:pic>
          <p:nvPicPr>
            <p:cNvPr id="12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C6E8C4A1-5C42-B549-B112-34374CDCF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2" name="رابط كسهم مستقيم 1">
              <a:extLst>
                <a:ext uri="{FF2B5EF4-FFF2-40B4-BE49-F238E27FC236}">
                  <a16:creationId xmlns:a16="http://schemas.microsoft.com/office/drawing/2014/main" id="{2A1E7EC1-F95B-03F9-8E84-8B73D03C24E2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6583883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28101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6A126E6-3102-1F4D-B281-34B3546B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2F7C647-0FAE-EC4F-BB88-F4134EB525E8}"/>
              </a:ext>
            </a:extLst>
          </p:cNvPr>
          <p:cNvSpPr/>
          <p:nvPr/>
        </p:nvSpPr>
        <p:spPr>
          <a:xfrm>
            <a:off x="-191193" y="-36859"/>
            <a:ext cx="9526385" cy="1501458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SA" sz="105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C8873F-0885-F244-9FB5-B23B8360AB0F}"/>
              </a:ext>
            </a:extLst>
          </p:cNvPr>
          <p:cNvSpPr/>
          <p:nvPr/>
        </p:nvSpPr>
        <p:spPr>
          <a:xfrm>
            <a:off x="2130602" y="911473"/>
            <a:ext cx="6267118" cy="4076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bg1"/>
                </a:solidFill>
                <a:latin typeface="Abadi MT Condensed Light" panose="020B0306030101010103" pitchFamily="34" charset="77"/>
              </a:rPr>
              <a:t>Criteria of ML Model Before Deployment</a:t>
            </a:r>
          </a:p>
          <a:p>
            <a:endParaRPr lang="en-US" sz="3600" dirty="0">
              <a:solidFill>
                <a:schemeClr val="bg1"/>
              </a:solidFill>
              <a:latin typeface="Abadi MT Condensed Light" panose="020B0306030101010103" pitchFamily="34" charset="77"/>
            </a:endParaRPr>
          </a:p>
        </p:txBody>
      </p:sp>
      <p:grpSp>
        <p:nvGrpSpPr>
          <p:cNvPr id="36" name="Google Shape;563;p27">
            <a:extLst>
              <a:ext uri="{FF2B5EF4-FFF2-40B4-BE49-F238E27FC236}">
                <a16:creationId xmlns:a16="http://schemas.microsoft.com/office/drawing/2014/main" id="{7687A15C-7B50-3146-9C75-3075E4A13324}"/>
              </a:ext>
            </a:extLst>
          </p:cNvPr>
          <p:cNvGrpSpPr/>
          <p:nvPr/>
        </p:nvGrpSpPr>
        <p:grpSpPr>
          <a:xfrm>
            <a:off x="970893" y="2025002"/>
            <a:ext cx="3762443" cy="1561125"/>
            <a:chOff x="1028701" y="2928100"/>
            <a:chExt cx="3428166" cy="1262700"/>
          </a:xfrm>
        </p:grpSpPr>
        <p:sp>
          <p:nvSpPr>
            <p:cNvPr id="37" name="Google Shape;564;p27">
              <a:extLst>
                <a:ext uri="{FF2B5EF4-FFF2-40B4-BE49-F238E27FC236}">
                  <a16:creationId xmlns:a16="http://schemas.microsoft.com/office/drawing/2014/main" id="{41AEA7D4-D1D9-ED4E-99B8-A742E344751A}"/>
                </a:ext>
              </a:extLst>
            </p:cNvPr>
            <p:cNvSpPr/>
            <p:nvPr/>
          </p:nvSpPr>
          <p:spPr>
            <a:xfrm>
              <a:off x="1497375" y="2928100"/>
              <a:ext cx="2926200" cy="1262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rgbClr val="00A9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565;p27">
              <a:extLst>
                <a:ext uri="{FF2B5EF4-FFF2-40B4-BE49-F238E27FC236}">
                  <a16:creationId xmlns:a16="http://schemas.microsoft.com/office/drawing/2014/main" id="{3B41A1ED-7CBF-CD45-B3FB-6276B6542A3B}"/>
                </a:ext>
              </a:extLst>
            </p:cNvPr>
            <p:cNvSpPr txBox="1"/>
            <p:nvPr/>
          </p:nvSpPr>
          <p:spPr>
            <a:xfrm>
              <a:off x="2414175" y="300351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2000" b="1" dirty="0">
                  <a:solidFill>
                    <a:srgbClr val="031C2B"/>
                  </a:solidFill>
                  <a:latin typeface="Abadi MT Condensed Light" panose="020B0306030101010103" pitchFamily="34" charset="77"/>
                </a:rPr>
                <a:t>Portability</a:t>
              </a:r>
              <a:endParaRPr sz="2000" dirty="0">
                <a:solidFill>
                  <a:srgbClr val="0A958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9" name="Google Shape;566;p27">
              <a:extLst>
                <a:ext uri="{FF2B5EF4-FFF2-40B4-BE49-F238E27FC236}">
                  <a16:creationId xmlns:a16="http://schemas.microsoft.com/office/drawing/2014/main" id="{9F3D4456-77BC-AA4D-83F9-D5E0E1F3B105}"/>
                </a:ext>
              </a:extLst>
            </p:cNvPr>
            <p:cNvSpPr txBox="1"/>
            <p:nvPr/>
          </p:nvSpPr>
          <p:spPr>
            <a:xfrm>
              <a:off x="2256082" y="3364620"/>
              <a:ext cx="2200785" cy="76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indent="0">
                <a:buNone/>
              </a:pPr>
              <a:r>
                <a:rPr lang="en-US" sz="1600" dirty="0">
                  <a:solidFill>
                    <a:srgbClr val="031C2B"/>
                  </a:solidFill>
                  <a:latin typeface="Abadi MT Condensed Light" panose="020B0306030101010103" pitchFamily="34" charset="77"/>
                </a:rPr>
                <a:t>To the ability of your software to be transferred from one machine or system to another. </a:t>
              </a:r>
            </a:p>
          </p:txBody>
        </p:sp>
        <p:grpSp>
          <p:nvGrpSpPr>
            <p:cNvPr id="40" name="Google Shape;567;p27">
              <a:extLst>
                <a:ext uri="{FF2B5EF4-FFF2-40B4-BE49-F238E27FC236}">
                  <a16:creationId xmlns:a16="http://schemas.microsoft.com/office/drawing/2014/main" id="{7B936C35-F189-3645-B49C-0FDD830F1207}"/>
                </a:ext>
              </a:extLst>
            </p:cNvPr>
            <p:cNvGrpSpPr/>
            <p:nvPr/>
          </p:nvGrpSpPr>
          <p:grpSpPr>
            <a:xfrm>
              <a:off x="1028701" y="3187775"/>
              <a:ext cx="1266751" cy="1003025"/>
              <a:chOff x="938863" y="3057925"/>
              <a:chExt cx="1198100" cy="1003025"/>
            </a:xfrm>
          </p:grpSpPr>
          <p:sp>
            <p:nvSpPr>
              <p:cNvPr id="42" name="Google Shape;568;p27">
                <a:extLst>
                  <a:ext uri="{FF2B5EF4-FFF2-40B4-BE49-F238E27FC236}">
                    <a16:creationId xmlns:a16="http://schemas.microsoft.com/office/drawing/2014/main" id="{E3618160-CDA1-604F-8CA4-DDBE48F2CF96}"/>
                  </a:ext>
                </a:extLst>
              </p:cNvPr>
              <p:cNvSpPr/>
              <p:nvPr/>
            </p:nvSpPr>
            <p:spPr>
              <a:xfrm>
                <a:off x="938863" y="3647775"/>
                <a:ext cx="451275" cy="413175"/>
              </a:xfrm>
              <a:custGeom>
                <a:avLst/>
                <a:gdLst/>
                <a:ahLst/>
                <a:cxnLst/>
                <a:rect l="l" t="t" r="r" b="b"/>
                <a:pathLst>
                  <a:path w="18051" h="16527" extrusionOk="0">
                    <a:moveTo>
                      <a:pt x="11216" y="1"/>
                    </a:moveTo>
                    <a:cubicBezTo>
                      <a:pt x="5025" y="1"/>
                      <a:pt x="1" y="5013"/>
                      <a:pt x="1" y="11217"/>
                    </a:cubicBezTo>
                    <a:lnTo>
                      <a:pt x="1" y="16527"/>
                    </a:lnTo>
                    <a:lnTo>
                      <a:pt x="8919" y="16527"/>
                    </a:lnTo>
                    <a:cubicBezTo>
                      <a:pt x="13955" y="16527"/>
                      <a:pt x="18051" y="12443"/>
                      <a:pt x="18051" y="7395"/>
                    </a:cubicBezTo>
                    <a:lnTo>
                      <a:pt x="18051" y="1"/>
                    </a:lnTo>
                    <a:close/>
                  </a:path>
                </a:pathLst>
              </a:custGeom>
              <a:solidFill>
                <a:srgbClr val="008A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569;p27">
                <a:extLst>
                  <a:ext uri="{FF2B5EF4-FFF2-40B4-BE49-F238E27FC236}">
                    <a16:creationId xmlns:a16="http://schemas.microsoft.com/office/drawing/2014/main" id="{86C9E55F-0644-5749-A6CE-4BAA1B93B5C5}"/>
                  </a:ext>
                </a:extLst>
              </p:cNvPr>
              <p:cNvSpPr/>
              <p:nvPr/>
            </p:nvSpPr>
            <p:spPr>
              <a:xfrm>
                <a:off x="938863" y="3057925"/>
                <a:ext cx="1198100" cy="873350"/>
              </a:xfrm>
              <a:custGeom>
                <a:avLst/>
                <a:gdLst/>
                <a:ahLst/>
                <a:cxnLst/>
                <a:rect l="l" t="t" r="r" b="b"/>
                <a:pathLst>
                  <a:path w="47924" h="34934" extrusionOk="0">
                    <a:moveTo>
                      <a:pt x="28957" y="1"/>
                    </a:moveTo>
                    <a:lnTo>
                      <a:pt x="28957" y="5668"/>
                    </a:lnTo>
                    <a:lnTo>
                      <a:pt x="11216" y="5668"/>
                    </a:lnTo>
                    <a:cubicBezTo>
                      <a:pt x="5025" y="5668"/>
                      <a:pt x="1" y="10693"/>
                      <a:pt x="1" y="16896"/>
                    </a:cubicBezTo>
                    <a:lnTo>
                      <a:pt x="1" y="34934"/>
                    </a:lnTo>
                    <a:cubicBezTo>
                      <a:pt x="1" y="28730"/>
                      <a:pt x="5025" y="23718"/>
                      <a:pt x="11216" y="23718"/>
                    </a:cubicBezTo>
                    <a:lnTo>
                      <a:pt x="28957" y="23718"/>
                    </a:lnTo>
                    <a:lnTo>
                      <a:pt x="28957" y="29862"/>
                    </a:lnTo>
                    <a:lnTo>
                      <a:pt x="47888" y="14979"/>
                    </a:lnTo>
                    <a:cubicBezTo>
                      <a:pt x="47923" y="14955"/>
                      <a:pt x="47923" y="14907"/>
                      <a:pt x="47888" y="14883"/>
                    </a:cubicBezTo>
                    <a:lnTo>
                      <a:pt x="28957" y="1"/>
                    </a:lnTo>
                    <a:close/>
                  </a:path>
                </a:pathLst>
              </a:custGeom>
              <a:solidFill>
                <a:srgbClr val="05AC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r" rtl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dirty="0"/>
              </a:p>
            </p:txBody>
          </p:sp>
        </p:grpSp>
        <p:sp>
          <p:nvSpPr>
            <p:cNvPr id="41" name="Google Shape;570;p27">
              <a:extLst>
                <a:ext uri="{FF2B5EF4-FFF2-40B4-BE49-F238E27FC236}">
                  <a16:creationId xmlns:a16="http://schemas.microsoft.com/office/drawing/2014/main" id="{53F514C4-0514-D243-B0D3-D3212643C237}"/>
                </a:ext>
              </a:extLst>
            </p:cNvPr>
            <p:cNvSpPr txBox="1"/>
            <p:nvPr/>
          </p:nvSpPr>
          <p:spPr>
            <a:xfrm>
              <a:off x="1497375" y="3382150"/>
              <a:ext cx="5880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20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44" name="Google Shape;579;p27">
            <a:extLst>
              <a:ext uri="{FF2B5EF4-FFF2-40B4-BE49-F238E27FC236}">
                <a16:creationId xmlns:a16="http://schemas.microsoft.com/office/drawing/2014/main" id="{F22BB500-E3FC-8449-8268-4D20E41EF6A3}"/>
              </a:ext>
            </a:extLst>
          </p:cNvPr>
          <p:cNvGrpSpPr/>
          <p:nvPr/>
        </p:nvGrpSpPr>
        <p:grpSpPr>
          <a:xfrm>
            <a:off x="4535442" y="3172800"/>
            <a:ext cx="3756387" cy="1561125"/>
            <a:chOff x="4724400" y="2928100"/>
            <a:chExt cx="3390628" cy="1262700"/>
          </a:xfrm>
        </p:grpSpPr>
        <p:sp>
          <p:nvSpPr>
            <p:cNvPr id="45" name="Google Shape;580;p27">
              <a:extLst>
                <a:ext uri="{FF2B5EF4-FFF2-40B4-BE49-F238E27FC236}">
                  <a16:creationId xmlns:a16="http://schemas.microsoft.com/office/drawing/2014/main" id="{B6BAD423-5EA2-D94E-BB3D-11316E15F161}"/>
                </a:ext>
              </a:extLst>
            </p:cNvPr>
            <p:cNvSpPr/>
            <p:nvPr/>
          </p:nvSpPr>
          <p:spPr>
            <a:xfrm>
              <a:off x="4724400" y="2928100"/>
              <a:ext cx="2925900" cy="1262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rgbClr val="1635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46" name="Google Shape;581;p27">
              <a:extLst>
                <a:ext uri="{FF2B5EF4-FFF2-40B4-BE49-F238E27FC236}">
                  <a16:creationId xmlns:a16="http://schemas.microsoft.com/office/drawing/2014/main" id="{DF8C9F23-C418-3746-BB3A-17285FB5A3E4}"/>
                </a:ext>
              </a:extLst>
            </p:cNvPr>
            <p:cNvSpPr txBox="1"/>
            <p:nvPr/>
          </p:nvSpPr>
          <p:spPr>
            <a:xfrm>
              <a:off x="4740936" y="300351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r"/>
              <a:r>
                <a:rPr lang="en-US" sz="2000" b="1" dirty="0">
                  <a:solidFill>
                    <a:srgbClr val="031C2B"/>
                  </a:solidFill>
                  <a:latin typeface="Abadi MT Condensed Light" panose="020B0306030101010103" pitchFamily="34" charset="77"/>
                </a:rPr>
                <a:t>Scalability</a:t>
              </a:r>
              <a:endParaRPr sz="2000" dirty="0">
                <a:solidFill>
                  <a:srgbClr val="435D7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7" name="Google Shape;582;p27">
              <a:extLst>
                <a:ext uri="{FF2B5EF4-FFF2-40B4-BE49-F238E27FC236}">
                  <a16:creationId xmlns:a16="http://schemas.microsoft.com/office/drawing/2014/main" id="{75207D69-8474-CE4E-93BD-E3F0088ABAE4}"/>
                </a:ext>
              </a:extLst>
            </p:cNvPr>
            <p:cNvSpPr txBox="1"/>
            <p:nvPr/>
          </p:nvSpPr>
          <p:spPr>
            <a:xfrm>
              <a:off x="4768380" y="3296125"/>
              <a:ext cx="2089520" cy="76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indent="0">
                <a:buNone/>
              </a:pPr>
              <a:r>
                <a:rPr lang="en-US" sz="1600" dirty="0">
                  <a:solidFill>
                    <a:srgbClr val="031C2B"/>
                  </a:solidFill>
                  <a:latin typeface="Abadi MT Condensed Light" panose="020B0306030101010103" pitchFamily="34" charset="77"/>
                </a:rPr>
                <a:t>Refers to how large your model can scale</a:t>
              </a:r>
            </a:p>
          </p:txBody>
        </p:sp>
        <p:grpSp>
          <p:nvGrpSpPr>
            <p:cNvPr id="48" name="Google Shape;583;p27">
              <a:extLst>
                <a:ext uri="{FF2B5EF4-FFF2-40B4-BE49-F238E27FC236}">
                  <a16:creationId xmlns:a16="http://schemas.microsoft.com/office/drawing/2014/main" id="{D287B1B5-33DC-3C40-AB53-19B581107CB0}"/>
                </a:ext>
              </a:extLst>
            </p:cNvPr>
            <p:cNvGrpSpPr/>
            <p:nvPr/>
          </p:nvGrpSpPr>
          <p:grpSpPr>
            <a:xfrm>
              <a:off x="6848303" y="3187775"/>
              <a:ext cx="1266725" cy="1003025"/>
              <a:chOff x="7007088" y="3057925"/>
              <a:chExt cx="1198075" cy="1003025"/>
            </a:xfrm>
          </p:grpSpPr>
          <p:sp>
            <p:nvSpPr>
              <p:cNvPr id="50" name="Google Shape;584;p27">
                <a:extLst>
                  <a:ext uri="{FF2B5EF4-FFF2-40B4-BE49-F238E27FC236}">
                    <a16:creationId xmlns:a16="http://schemas.microsoft.com/office/drawing/2014/main" id="{690B2920-AE52-6D4B-B920-95166E279991}"/>
                  </a:ext>
                </a:extLst>
              </p:cNvPr>
              <p:cNvSpPr/>
              <p:nvPr/>
            </p:nvSpPr>
            <p:spPr>
              <a:xfrm>
                <a:off x="7753888" y="3647775"/>
                <a:ext cx="451275" cy="413175"/>
              </a:xfrm>
              <a:custGeom>
                <a:avLst/>
                <a:gdLst/>
                <a:ahLst/>
                <a:cxnLst/>
                <a:rect l="l" t="t" r="r" b="b"/>
                <a:pathLst>
                  <a:path w="18051" h="16527" extrusionOk="0">
                    <a:moveTo>
                      <a:pt x="1" y="1"/>
                    </a:moveTo>
                    <a:lnTo>
                      <a:pt x="1" y="7395"/>
                    </a:lnTo>
                    <a:cubicBezTo>
                      <a:pt x="1" y="12443"/>
                      <a:pt x="4097" y="16527"/>
                      <a:pt x="9133" y="16527"/>
                    </a:cubicBezTo>
                    <a:lnTo>
                      <a:pt x="18051" y="16527"/>
                    </a:lnTo>
                    <a:lnTo>
                      <a:pt x="18051" y="11216"/>
                    </a:lnTo>
                    <a:cubicBezTo>
                      <a:pt x="18051" y="5013"/>
                      <a:pt x="13026" y="1"/>
                      <a:pt x="6835" y="1"/>
                    </a:cubicBezTo>
                    <a:close/>
                  </a:path>
                </a:pathLst>
              </a:custGeom>
              <a:solidFill>
                <a:srgbClr val="0D29A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585;p27">
                <a:extLst>
                  <a:ext uri="{FF2B5EF4-FFF2-40B4-BE49-F238E27FC236}">
                    <a16:creationId xmlns:a16="http://schemas.microsoft.com/office/drawing/2014/main" id="{F9098ECF-0BB7-E048-91DD-BB4B1FEFD9F5}"/>
                  </a:ext>
                </a:extLst>
              </p:cNvPr>
              <p:cNvSpPr/>
              <p:nvPr/>
            </p:nvSpPr>
            <p:spPr>
              <a:xfrm>
                <a:off x="7007088" y="3057925"/>
                <a:ext cx="1198075" cy="873350"/>
              </a:xfrm>
              <a:custGeom>
                <a:avLst/>
                <a:gdLst/>
                <a:ahLst/>
                <a:cxnLst/>
                <a:rect l="l" t="t" r="r" b="b"/>
                <a:pathLst>
                  <a:path w="47923" h="34934" extrusionOk="0">
                    <a:moveTo>
                      <a:pt x="18967" y="1"/>
                    </a:moveTo>
                    <a:lnTo>
                      <a:pt x="36" y="14883"/>
                    </a:lnTo>
                    <a:cubicBezTo>
                      <a:pt x="0" y="14907"/>
                      <a:pt x="0" y="14955"/>
                      <a:pt x="36" y="14979"/>
                    </a:cubicBezTo>
                    <a:lnTo>
                      <a:pt x="18967" y="29861"/>
                    </a:lnTo>
                    <a:lnTo>
                      <a:pt x="18967" y="23718"/>
                    </a:lnTo>
                    <a:lnTo>
                      <a:pt x="36707" y="23718"/>
                    </a:lnTo>
                    <a:cubicBezTo>
                      <a:pt x="42898" y="23718"/>
                      <a:pt x="47923" y="28730"/>
                      <a:pt x="47923" y="34933"/>
                    </a:cubicBezTo>
                    <a:lnTo>
                      <a:pt x="47923" y="16895"/>
                    </a:lnTo>
                    <a:cubicBezTo>
                      <a:pt x="47923" y="10692"/>
                      <a:pt x="42898" y="5668"/>
                      <a:pt x="36707" y="5668"/>
                    </a:cubicBezTo>
                    <a:lnTo>
                      <a:pt x="18967" y="5668"/>
                    </a:lnTo>
                    <a:lnTo>
                      <a:pt x="18967" y="1"/>
                    </a:lnTo>
                    <a:close/>
                  </a:path>
                </a:pathLst>
              </a:custGeom>
              <a:solidFill>
                <a:srgbClr val="1635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r" rtl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dirty="0"/>
              </a:p>
            </p:txBody>
          </p:sp>
        </p:grpSp>
        <p:sp>
          <p:nvSpPr>
            <p:cNvPr id="49" name="Google Shape;586;p27">
              <a:extLst>
                <a:ext uri="{FF2B5EF4-FFF2-40B4-BE49-F238E27FC236}">
                  <a16:creationId xmlns:a16="http://schemas.microsoft.com/office/drawing/2014/main" id="{CC434FD9-8904-4B4F-A917-5F53A5AF8CF8}"/>
                </a:ext>
              </a:extLst>
            </p:cNvPr>
            <p:cNvSpPr txBox="1"/>
            <p:nvPr/>
          </p:nvSpPr>
          <p:spPr>
            <a:xfrm>
              <a:off x="7062300" y="3382150"/>
              <a:ext cx="5880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20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2" name="مجموعة 21">
            <a:extLst>
              <a:ext uri="{FF2B5EF4-FFF2-40B4-BE49-F238E27FC236}">
                <a16:creationId xmlns:a16="http://schemas.microsoft.com/office/drawing/2014/main" id="{C99B8FA7-0C25-FB33-1B86-67595217A748}"/>
              </a:ext>
            </a:extLst>
          </p:cNvPr>
          <p:cNvGrpSpPr/>
          <p:nvPr/>
        </p:nvGrpSpPr>
        <p:grpSpPr>
          <a:xfrm>
            <a:off x="373277" y="237460"/>
            <a:ext cx="8024443" cy="988991"/>
            <a:chOff x="1020656" y="226221"/>
            <a:chExt cx="8024443" cy="988991"/>
          </a:xfrm>
        </p:grpSpPr>
        <p:pic>
          <p:nvPicPr>
            <p:cNvPr id="23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A39A4B6C-CC8C-3E2F-1B84-1EA3B9616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24" name="رابط كسهم مستقيم 23">
              <a:extLst>
                <a:ext uri="{FF2B5EF4-FFF2-40B4-BE49-F238E27FC236}">
                  <a16:creationId xmlns:a16="http://schemas.microsoft.com/office/drawing/2014/main" id="{2D19D123-564F-90CB-ACAE-04D345A324F7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7856063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441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5" name="Google Shape;765;p32"/>
          <p:cNvGrpSpPr/>
          <p:nvPr/>
        </p:nvGrpSpPr>
        <p:grpSpPr>
          <a:xfrm>
            <a:off x="1371601" y="2083095"/>
            <a:ext cx="6921167" cy="849567"/>
            <a:chOff x="1765687" y="1986542"/>
            <a:chExt cx="6921167" cy="849567"/>
          </a:xfrm>
        </p:grpSpPr>
        <p:sp>
          <p:nvSpPr>
            <p:cNvPr id="766" name="Google Shape;766;p32"/>
            <p:cNvSpPr/>
            <p:nvPr/>
          </p:nvSpPr>
          <p:spPr>
            <a:xfrm>
              <a:off x="1765701" y="2034164"/>
              <a:ext cx="6920940" cy="801945"/>
            </a:xfrm>
            <a:custGeom>
              <a:avLst/>
              <a:gdLst/>
              <a:ahLst/>
              <a:cxnLst/>
              <a:rect l="l" t="t" r="r" b="b"/>
              <a:pathLst>
                <a:path w="185250" h="26469" extrusionOk="0">
                  <a:moveTo>
                    <a:pt x="180499" y="1"/>
                  </a:moveTo>
                  <a:lnTo>
                    <a:pt x="91000" y="1"/>
                  </a:lnTo>
                  <a:lnTo>
                    <a:pt x="88428" y="1"/>
                  </a:lnTo>
                  <a:lnTo>
                    <a:pt x="3311" y="1"/>
                  </a:lnTo>
                  <a:cubicBezTo>
                    <a:pt x="1477" y="1"/>
                    <a:pt x="1" y="1489"/>
                    <a:pt x="1" y="3311"/>
                  </a:cubicBezTo>
                  <a:lnTo>
                    <a:pt x="1" y="23158"/>
                  </a:lnTo>
                  <a:cubicBezTo>
                    <a:pt x="1" y="24980"/>
                    <a:pt x="1477" y="26468"/>
                    <a:pt x="3311" y="26468"/>
                  </a:cubicBezTo>
                  <a:lnTo>
                    <a:pt x="88428" y="26468"/>
                  </a:lnTo>
                  <a:lnTo>
                    <a:pt x="91000" y="26468"/>
                  </a:lnTo>
                  <a:lnTo>
                    <a:pt x="180499" y="26468"/>
                  </a:lnTo>
                  <a:cubicBezTo>
                    <a:pt x="183131" y="26468"/>
                    <a:pt x="185250" y="24337"/>
                    <a:pt x="185250" y="21718"/>
                  </a:cubicBezTo>
                  <a:lnTo>
                    <a:pt x="185250" y="4751"/>
                  </a:lnTo>
                  <a:cubicBezTo>
                    <a:pt x="185250" y="2132"/>
                    <a:pt x="183119" y="1"/>
                    <a:pt x="1804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2"/>
            <p:cNvSpPr/>
            <p:nvPr/>
          </p:nvSpPr>
          <p:spPr>
            <a:xfrm>
              <a:off x="4481875" y="1986557"/>
              <a:ext cx="4204979" cy="801914"/>
            </a:xfrm>
            <a:custGeom>
              <a:avLst/>
              <a:gdLst/>
              <a:ahLst/>
              <a:cxnLst/>
              <a:rect l="l" t="t" r="r" b="b"/>
              <a:pathLst>
                <a:path w="96822" h="26468" extrusionOk="0">
                  <a:moveTo>
                    <a:pt x="0" y="0"/>
                  </a:moveTo>
                  <a:lnTo>
                    <a:pt x="0" y="26468"/>
                  </a:lnTo>
                  <a:lnTo>
                    <a:pt x="92071" y="26468"/>
                  </a:lnTo>
                  <a:cubicBezTo>
                    <a:pt x="94691" y="26468"/>
                    <a:pt x="96822" y="24337"/>
                    <a:pt x="96822" y="21717"/>
                  </a:cubicBezTo>
                  <a:lnTo>
                    <a:pt x="96822" y="4751"/>
                  </a:lnTo>
                  <a:cubicBezTo>
                    <a:pt x="96822" y="2132"/>
                    <a:pt x="94691" y="0"/>
                    <a:pt x="92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00" tIns="91425" rIns="91425" bIns="91425" anchor="ctr" anchorCtr="0">
              <a:noAutofit/>
            </a:bodyPr>
            <a:lstStyle/>
            <a:p>
              <a:pPr lvl="0">
                <a:buClr>
                  <a:schemeClr val="dk1"/>
                </a:buClr>
                <a:buSzPts val="1100"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Validation includes testing the model on a fresh data</a:t>
              </a:r>
              <a:r>
                <a:rPr lang="ar-SA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set and comparing the results to its initial training.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1765687" y="1986542"/>
              <a:ext cx="2977789" cy="801914"/>
            </a:xfrm>
            <a:custGeom>
              <a:avLst/>
              <a:gdLst/>
              <a:ahLst/>
              <a:cxnLst/>
              <a:rect l="l" t="t" r="r" b="b"/>
              <a:pathLst>
                <a:path w="102014" h="26468" extrusionOk="0">
                  <a:moveTo>
                    <a:pt x="3311" y="0"/>
                  </a:moveTo>
                  <a:cubicBezTo>
                    <a:pt x="1477" y="0"/>
                    <a:pt x="1" y="1489"/>
                    <a:pt x="1" y="3310"/>
                  </a:cubicBezTo>
                  <a:lnTo>
                    <a:pt x="1" y="23146"/>
                  </a:lnTo>
                  <a:cubicBezTo>
                    <a:pt x="1" y="24980"/>
                    <a:pt x="1477" y="26468"/>
                    <a:pt x="3311" y="26468"/>
                  </a:cubicBezTo>
                  <a:lnTo>
                    <a:pt x="91000" y="26468"/>
                  </a:lnTo>
                  <a:cubicBezTo>
                    <a:pt x="92036" y="26468"/>
                    <a:pt x="93012" y="25980"/>
                    <a:pt x="93643" y="25146"/>
                  </a:cubicBezTo>
                  <a:lnTo>
                    <a:pt x="101132" y="15228"/>
                  </a:lnTo>
                  <a:cubicBezTo>
                    <a:pt x="102013" y="14050"/>
                    <a:pt x="102013" y="12419"/>
                    <a:pt x="101132" y="11240"/>
                  </a:cubicBezTo>
                  <a:lnTo>
                    <a:pt x="93643" y="1322"/>
                  </a:lnTo>
                  <a:cubicBezTo>
                    <a:pt x="93012" y="489"/>
                    <a:pt x="92036" y="0"/>
                    <a:pt x="91000" y="0"/>
                  </a:cubicBezTo>
                  <a:close/>
                </a:path>
              </a:pathLst>
            </a:custGeom>
            <a:solidFill>
              <a:srgbClr val="3D5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/>
            </a:p>
          </p:txBody>
        </p:sp>
        <p:sp>
          <p:nvSpPr>
            <p:cNvPr id="771" name="Google Shape;771;p32"/>
            <p:cNvSpPr txBox="1"/>
            <p:nvPr/>
          </p:nvSpPr>
          <p:spPr>
            <a:xfrm>
              <a:off x="1851789" y="2126106"/>
              <a:ext cx="2095409" cy="5833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2000" b="1" dirty="0">
                  <a:solidFill>
                    <a:schemeClr val="lt1"/>
                  </a:solidFill>
                  <a:latin typeface="Abadi MT Condensed Light" panose="020B0306030101010103" pitchFamily="34" charset="77"/>
                  <a:ea typeface="+mn-ea"/>
                  <a:cs typeface="+mn-cs"/>
                </a:rPr>
                <a:t>Validate the ML Model</a:t>
              </a:r>
              <a:endParaRPr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74" name="Google Shape;774;p32"/>
            <p:cNvSpPr/>
            <p:nvPr/>
          </p:nvSpPr>
          <p:spPr>
            <a:xfrm>
              <a:off x="4091935" y="2328753"/>
              <a:ext cx="168560" cy="23712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/>
            </a:p>
          </p:txBody>
        </p:sp>
      </p:grpSp>
      <p:grpSp>
        <p:nvGrpSpPr>
          <p:cNvPr id="778" name="Google Shape;778;p32"/>
          <p:cNvGrpSpPr/>
          <p:nvPr/>
        </p:nvGrpSpPr>
        <p:grpSpPr>
          <a:xfrm>
            <a:off x="1371601" y="3980664"/>
            <a:ext cx="6921167" cy="854138"/>
            <a:chOff x="1765687" y="3884111"/>
            <a:chExt cx="6921167" cy="854138"/>
          </a:xfrm>
        </p:grpSpPr>
        <p:sp>
          <p:nvSpPr>
            <p:cNvPr id="779" name="Google Shape;779;p32"/>
            <p:cNvSpPr/>
            <p:nvPr/>
          </p:nvSpPr>
          <p:spPr>
            <a:xfrm>
              <a:off x="1765701" y="3936698"/>
              <a:ext cx="6920940" cy="801551"/>
            </a:xfrm>
            <a:custGeom>
              <a:avLst/>
              <a:gdLst/>
              <a:ahLst/>
              <a:cxnLst/>
              <a:rect l="l" t="t" r="r" b="b"/>
              <a:pathLst>
                <a:path w="185250" h="26456" extrusionOk="0">
                  <a:moveTo>
                    <a:pt x="180499" y="0"/>
                  </a:moveTo>
                  <a:lnTo>
                    <a:pt x="91000" y="0"/>
                  </a:lnTo>
                  <a:lnTo>
                    <a:pt x="88428" y="0"/>
                  </a:lnTo>
                  <a:lnTo>
                    <a:pt x="3311" y="0"/>
                  </a:lnTo>
                  <a:cubicBezTo>
                    <a:pt x="1477" y="0"/>
                    <a:pt x="1" y="1477"/>
                    <a:pt x="1" y="3310"/>
                  </a:cubicBezTo>
                  <a:lnTo>
                    <a:pt x="1" y="23146"/>
                  </a:lnTo>
                  <a:cubicBezTo>
                    <a:pt x="1" y="24979"/>
                    <a:pt x="1477" y="26456"/>
                    <a:pt x="3311" y="26456"/>
                  </a:cubicBezTo>
                  <a:lnTo>
                    <a:pt x="88428" y="26456"/>
                  </a:lnTo>
                  <a:lnTo>
                    <a:pt x="91000" y="26456"/>
                  </a:lnTo>
                  <a:lnTo>
                    <a:pt x="180499" y="26456"/>
                  </a:lnTo>
                  <a:cubicBezTo>
                    <a:pt x="183131" y="26456"/>
                    <a:pt x="185250" y="24336"/>
                    <a:pt x="185250" y="21717"/>
                  </a:cubicBezTo>
                  <a:lnTo>
                    <a:pt x="185250" y="4739"/>
                  </a:lnTo>
                  <a:cubicBezTo>
                    <a:pt x="185250" y="2119"/>
                    <a:pt x="183119" y="0"/>
                    <a:pt x="180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2"/>
            <p:cNvSpPr/>
            <p:nvPr/>
          </p:nvSpPr>
          <p:spPr>
            <a:xfrm>
              <a:off x="4481875" y="3884135"/>
              <a:ext cx="4204979" cy="801914"/>
            </a:xfrm>
            <a:custGeom>
              <a:avLst/>
              <a:gdLst/>
              <a:ahLst/>
              <a:cxnLst/>
              <a:rect l="l" t="t" r="r" b="b"/>
              <a:pathLst>
                <a:path w="96822" h="26468" extrusionOk="0">
                  <a:moveTo>
                    <a:pt x="0" y="0"/>
                  </a:moveTo>
                  <a:lnTo>
                    <a:pt x="0" y="26468"/>
                  </a:lnTo>
                  <a:lnTo>
                    <a:pt x="92071" y="26468"/>
                  </a:lnTo>
                  <a:cubicBezTo>
                    <a:pt x="94691" y="26468"/>
                    <a:pt x="96822" y="24337"/>
                    <a:pt x="96822" y="21717"/>
                  </a:cubicBezTo>
                  <a:lnTo>
                    <a:pt x="96822" y="4751"/>
                  </a:lnTo>
                  <a:cubicBezTo>
                    <a:pt x="96822" y="2131"/>
                    <a:pt x="94691" y="0"/>
                    <a:pt x="92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00" tIns="91425" rIns="91425" bIns="91425" anchor="ctr" anchorCtr="0">
              <a:noAutofit/>
            </a:bodyPr>
            <a:lstStyle/>
            <a:p>
              <a:pPr lvl="0">
                <a:buClr>
                  <a:schemeClr val="dk1"/>
                </a:buClr>
                <a:buSzPts val="1100"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Model monitoring ensures that the model is working properly and that its predictions are effective over time. 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1" name="Google Shape;781;p32"/>
            <p:cNvSpPr/>
            <p:nvPr/>
          </p:nvSpPr>
          <p:spPr>
            <a:xfrm>
              <a:off x="1765687" y="3884111"/>
              <a:ext cx="2977789" cy="801914"/>
            </a:xfrm>
            <a:custGeom>
              <a:avLst/>
              <a:gdLst/>
              <a:ahLst/>
              <a:cxnLst/>
              <a:rect l="l" t="t" r="r" b="b"/>
              <a:pathLst>
                <a:path w="102014" h="26468" extrusionOk="0">
                  <a:moveTo>
                    <a:pt x="3311" y="0"/>
                  </a:moveTo>
                  <a:cubicBezTo>
                    <a:pt x="1477" y="0"/>
                    <a:pt x="1" y="1489"/>
                    <a:pt x="1" y="3310"/>
                  </a:cubicBezTo>
                  <a:lnTo>
                    <a:pt x="1" y="23146"/>
                  </a:lnTo>
                  <a:cubicBezTo>
                    <a:pt x="1" y="24980"/>
                    <a:pt x="1477" y="26468"/>
                    <a:pt x="3311" y="26468"/>
                  </a:cubicBezTo>
                  <a:lnTo>
                    <a:pt x="91000" y="26468"/>
                  </a:lnTo>
                  <a:cubicBezTo>
                    <a:pt x="92036" y="26468"/>
                    <a:pt x="93012" y="25980"/>
                    <a:pt x="93643" y="25146"/>
                  </a:cubicBezTo>
                  <a:lnTo>
                    <a:pt x="101132" y="15228"/>
                  </a:lnTo>
                  <a:cubicBezTo>
                    <a:pt x="102013" y="14050"/>
                    <a:pt x="102013" y="12418"/>
                    <a:pt x="101132" y="11240"/>
                  </a:cubicBezTo>
                  <a:lnTo>
                    <a:pt x="93643" y="1322"/>
                  </a:lnTo>
                  <a:cubicBezTo>
                    <a:pt x="93012" y="488"/>
                    <a:pt x="92036" y="0"/>
                    <a:pt x="9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2"/>
            <p:cNvSpPr txBox="1"/>
            <p:nvPr/>
          </p:nvSpPr>
          <p:spPr>
            <a:xfrm>
              <a:off x="1851789" y="4075605"/>
              <a:ext cx="2070999" cy="4445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2000" b="1" dirty="0">
                  <a:solidFill>
                    <a:schemeClr val="lt1"/>
                  </a:solidFill>
                  <a:latin typeface="Abadi MT Condensed Light" panose="020B0306030101010103" pitchFamily="34" charset="77"/>
                  <a:ea typeface="+mn-ea"/>
                  <a:cs typeface="+mn-cs"/>
                </a:rPr>
                <a:t>Monitor the ML Model</a:t>
              </a:r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4104254" y="4396227"/>
              <a:ext cx="22787" cy="22787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4103329" y="4149330"/>
              <a:ext cx="23712" cy="176773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4216309" y="4396227"/>
              <a:ext cx="22787" cy="22787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2"/>
            <p:cNvSpPr/>
            <p:nvPr/>
          </p:nvSpPr>
          <p:spPr>
            <a:xfrm>
              <a:off x="4216309" y="4149330"/>
              <a:ext cx="23712" cy="176773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2"/>
            <p:cNvSpPr/>
            <p:nvPr/>
          </p:nvSpPr>
          <p:spPr>
            <a:xfrm>
              <a:off x="4048675" y="4101963"/>
              <a:ext cx="358056" cy="366240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2"/>
            <p:cNvSpPr/>
            <p:nvPr/>
          </p:nvSpPr>
          <p:spPr>
            <a:xfrm>
              <a:off x="4327439" y="4396227"/>
              <a:ext cx="22816" cy="22787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2"/>
            <p:cNvSpPr/>
            <p:nvPr/>
          </p:nvSpPr>
          <p:spPr>
            <a:xfrm>
              <a:off x="4326543" y="4149330"/>
              <a:ext cx="23712" cy="176773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792" name="Google Shape;792;p32"/>
          <p:cNvGrpSpPr/>
          <p:nvPr/>
        </p:nvGrpSpPr>
        <p:grpSpPr>
          <a:xfrm>
            <a:off x="1371601" y="3029498"/>
            <a:ext cx="6921167" cy="854332"/>
            <a:chOff x="1765687" y="2932945"/>
            <a:chExt cx="6921167" cy="854332"/>
          </a:xfrm>
        </p:grpSpPr>
        <p:sp>
          <p:nvSpPr>
            <p:cNvPr id="793" name="Google Shape;793;p32"/>
            <p:cNvSpPr/>
            <p:nvPr/>
          </p:nvSpPr>
          <p:spPr>
            <a:xfrm>
              <a:off x="1765701" y="2985332"/>
              <a:ext cx="6920940" cy="801945"/>
            </a:xfrm>
            <a:custGeom>
              <a:avLst/>
              <a:gdLst/>
              <a:ahLst/>
              <a:cxnLst/>
              <a:rect l="l" t="t" r="r" b="b"/>
              <a:pathLst>
                <a:path w="185250" h="26469" extrusionOk="0">
                  <a:moveTo>
                    <a:pt x="180499" y="1"/>
                  </a:moveTo>
                  <a:lnTo>
                    <a:pt x="91000" y="1"/>
                  </a:lnTo>
                  <a:lnTo>
                    <a:pt x="88428" y="1"/>
                  </a:lnTo>
                  <a:lnTo>
                    <a:pt x="3311" y="1"/>
                  </a:lnTo>
                  <a:cubicBezTo>
                    <a:pt x="1477" y="1"/>
                    <a:pt x="1" y="1489"/>
                    <a:pt x="1" y="3311"/>
                  </a:cubicBezTo>
                  <a:lnTo>
                    <a:pt x="1" y="23147"/>
                  </a:lnTo>
                  <a:cubicBezTo>
                    <a:pt x="1" y="24980"/>
                    <a:pt x="1477" y="26468"/>
                    <a:pt x="3311" y="26468"/>
                  </a:cubicBezTo>
                  <a:lnTo>
                    <a:pt x="88428" y="26468"/>
                  </a:lnTo>
                  <a:lnTo>
                    <a:pt x="91000" y="26468"/>
                  </a:lnTo>
                  <a:lnTo>
                    <a:pt x="180499" y="26468"/>
                  </a:lnTo>
                  <a:cubicBezTo>
                    <a:pt x="183131" y="26468"/>
                    <a:pt x="185250" y="24337"/>
                    <a:pt x="185250" y="21718"/>
                  </a:cubicBezTo>
                  <a:lnTo>
                    <a:pt x="185250" y="4751"/>
                  </a:lnTo>
                  <a:cubicBezTo>
                    <a:pt x="185250" y="2120"/>
                    <a:pt x="183119" y="1"/>
                    <a:pt x="1804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2"/>
            <p:cNvSpPr/>
            <p:nvPr/>
          </p:nvSpPr>
          <p:spPr>
            <a:xfrm>
              <a:off x="4481875" y="2932965"/>
              <a:ext cx="4204979" cy="801914"/>
            </a:xfrm>
            <a:custGeom>
              <a:avLst/>
              <a:gdLst/>
              <a:ahLst/>
              <a:cxnLst/>
              <a:rect l="l" t="t" r="r" b="b"/>
              <a:pathLst>
                <a:path w="96822" h="26468" extrusionOk="0">
                  <a:moveTo>
                    <a:pt x="0" y="0"/>
                  </a:moveTo>
                  <a:lnTo>
                    <a:pt x="0" y="26468"/>
                  </a:lnTo>
                  <a:lnTo>
                    <a:pt x="92071" y="26468"/>
                  </a:lnTo>
                  <a:cubicBezTo>
                    <a:pt x="94691" y="26468"/>
                    <a:pt x="96822" y="24337"/>
                    <a:pt x="96822" y="21717"/>
                  </a:cubicBezTo>
                  <a:lnTo>
                    <a:pt x="96822" y="4751"/>
                  </a:lnTo>
                  <a:cubicBezTo>
                    <a:pt x="96822" y="2132"/>
                    <a:pt x="94691" y="0"/>
                    <a:pt x="92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00" tIns="91425" rIns="91425" bIns="91425" anchor="ctr" anchorCtr="0">
              <a:noAutofit/>
            </a:bodyPr>
            <a:lstStyle/>
            <a:p>
              <a:pPr lvl="0">
                <a:buClr>
                  <a:schemeClr val="dk1"/>
                </a:buClr>
                <a:buSzPts val="1100"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Move the model to a production environment where resources are streamlined and controlled for safe and efficient performance.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95" name="Google Shape;795;p32"/>
            <p:cNvSpPr/>
            <p:nvPr/>
          </p:nvSpPr>
          <p:spPr>
            <a:xfrm>
              <a:off x="1765687" y="2932945"/>
              <a:ext cx="2977789" cy="801914"/>
            </a:xfrm>
            <a:custGeom>
              <a:avLst/>
              <a:gdLst/>
              <a:ahLst/>
              <a:cxnLst/>
              <a:rect l="l" t="t" r="r" b="b"/>
              <a:pathLst>
                <a:path w="102014" h="26468" extrusionOk="0">
                  <a:moveTo>
                    <a:pt x="3311" y="0"/>
                  </a:moveTo>
                  <a:cubicBezTo>
                    <a:pt x="1477" y="0"/>
                    <a:pt x="1" y="1489"/>
                    <a:pt x="1" y="3310"/>
                  </a:cubicBezTo>
                  <a:lnTo>
                    <a:pt x="1" y="23146"/>
                  </a:lnTo>
                  <a:cubicBezTo>
                    <a:pt x="1" y="24980"/>
                    <a:pt x="1477" y="26468"/>
                    <a:pt x="3311" y="26468"/>
                  </a:cubicBezTo>
                  <a:lnTo>
                    <a:pt x="91000" y="26468"/>
                  </a:lnTo>
                  <a:cubicBezTo>
                    <a:pt x="92036" y="26468"/>
                    <a:pt x="93012" y="25980"/>
                    <a:pt x="93643" y="25146"/>
                  </a:cubicBezTo>
                  <a:lnTo>
                    <a:pt x="101132" y="15228"/>
                  </a:lnTo>
                  <a:cubicBezTo>
                    <a:pt x="102013" y="14050"/>
                    <a:pt x="102013" y="12419"/>
                    <a:pt x="101132" y="11240"/>
                  </a:cubicBezTo>
                  <a:lnTo>
                    <a:pt x="93643" y="1322"/>
                  </a:lnTo>
                  <a:cubicBezTo>
                    <a:pt x="93012" y="488"/>
                    <a:pt x="92036" y="0"/>
                    <a:pt x="91000" y="0"/>
                  </a:cubicBezTo>
                  <a:close/>
                </a:path>
              </a:pathLst>
            </a:custGeom>
            <a:solidFill>
              <a:srgbClr val="00A9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2"/>
            <p:cNvSpPr txBox="1"/>
            <p:nvPr/>
          </p:nvSpPr>
          <p:spPr>
            <a:xfrm>
              <a:off x="1851791" y="3072508"/>
              <a:ext cx="2315344" cy="5441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2000" b="1" dirty="0">
                  <a:solidFill>
                    <a:schemeClr val="lt1"/>
                  </a:solidFill>
                  <a:latin typeface="Abadi MT Condensed Light" panose="020B0306030101010103" pitchFamily="34" charset="77"/>
                  <a:ea typeface="+mn-ea"/>
                  <a:cs typeface="+mn-cs"/>
                </a:rPr>
                <a:t>Deploy the ML Model</a:t>
              </a:r>
            </a:p>
          </p:txBody>
        </p:sp>
        <p:sp>
          <p:nvSpPr>
            <p:cNvPr id="800" name="Google Shape;800;p32"/>
            <p:cNvSpPr/>
            <p:nvPr/>
          </p:nvSpPr>
          <p:spPr>
            <a:xfrm>
              <a:off x="4214473" y="3244157"/>
              <a:ext cx="24638" cy="23741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2"/>
            <p:cNvSpPr/>
            <p:nvPr/>
          </p:nvSpPr>
          <p:spPr>
            <a:xfrm>
              <a:off x="4286449" y="3244157"/>
              <a:ext cx="24638" cy="23741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2"/>
            <p:cNvSpPr/>
            <p:nvPr/>
          </p:nvSpPr>
          <p:spPr>
            <a:xfrm>
              <a:off x="4143423" y="3291553"/>
              <a:ext cx="23712" cy="24609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2"/>
            <p:cNvSpPr/>
            <p:nvPr/>
          </p:nvSpPr>
          <p:spPr>
            <a:xfrm>
              <a:off x="4214473" y="3291553"/>
              <a:ext cx="24638" cy="24609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2"/>
            <p:cNvSpPr/>
            <p:nvPr/>
          </p:nvSpPr>
          <p:spPr>
            <a:xfrm>
              <a:off x="4286449" y="3291553"/>
              <a:ext cx="24638" cy="24609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2"/>
            <p:cNvSpPr/>
            <p:nvPr/>
          </p:nvSpPr>
          <p:spPr>
            <a:xfrm>
              <a:off x="4143423" y="3339816"/>
              <a:ext cx="23712" cy="23741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2"/>
            <p:cNvSpPr/>
            <p:nvPr/>
          </p:nvSpPr>
          <p:spPr>
            <a:xfrm>
              <a:off x="4214473" y="3339816"/>
              <a:ext cx="24638" cy="23741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2"/>
            <p:cNvSpPr/>
            <p:nvPr/>
          </p:nvSpPr>
          <p:spPr>
            <a:xfrm>
              <a:off x="4286449" y="3339816"/>
              <a:ext cx="24638" cy="23741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809" name="Google Shape;809;p32"/>
          <p:cNvGrpSpPr/>
          <p:nvPr/>
        </p:nvGrpSpPr>
        <p:grpSpPr>
          <a:xfrm>
            <a:off x="1371601" y="1137303"/>
            <a:ext cx="6921167" cy="848954"/>
            <a:chOff x="1765687" y="1040750"/>
            <a:chExt cx="6921167" cy="848954"/>
          </a:xfrm>
        </p:grpSpPr>
        <p:sp>
          <p:nvSpPr>
            <p:cNvPr id="810" name="Google Shape;810;p32"/>
            <p:cNvSpPr/>
            <p:nvPr/>
          </p:nvSpPr>
          <p:spPr>
            <a:xfrm>
              <a:off x="1765701" y="1088123"/>
              <a:ext cx="6920940" cy="801581"/>
            </a:xfrm>
            <a:custGeom>
              <a:avLst/>
              <a:gdLst/>
              <a:ahLst/>
              <a:cxnLst/>
              <a:rect l="l" t="t" r="r" b="b"/>
              <a:pathLst>
                <a:path w="185250" h="26457" extrusionOk="0">
                  <a:moveTo>
                    <a:pt x="180499" y="1"/>
                  </a:moveTo>
                  <a:lnTo>
                    <a:pt x="91000" y="1"/>
                  </a:lnTo>
                  <a:lnTo>
                    <a:pt x="88428" y="1"/>
                  </a:lnTo>
                  <a:lnTo>
                    <a:pt x="3311" y="1"/>
                  </a:lnTo>
                  <a:cubicBezTo>
                    <a:pt x="1477" y="1"/>
                    <a:pt x="1" y="1477"/>
                    <a:pt x="1" y="3311"/>
                  </a:cubicBezTo>
                  <a:lnTo>
                    <a:pt x="1" y="23147"/>
                  </a:lnTo>
                  <a:cubicBezTo>
                    <a:pt x="1" y="24980"/>
                    <a:pt x="1477" y="26456"/>
                    <a:pt x="3311" y="26456"/>
                  </a:cubicBezTo>
                  <a:lnTo>
                    <a:pt x="88428" y="26456"/>
                  </a:lnTo>
                  <a:lnTo>
                    <a:pt x="91000" y="26456"/>
                  </a:lnTo>
                  <a:lnTo>
                    <a:pt x="180499" y="26456"/>
                  </a:lnTo>
                  <a:cubicBezTo>
                    <a:pt x="183131" y="26456"/>
                    <a:pt x="185250" y="24337"/>
                    <a:pt x="185250" y="21706"/>
                  </a:cubicBezTo>
                  <a:lnTo>
                    <a:pt x="185250" y="4740"/>
                  </a:lnTo>
                  <a:cubicBezTo>
                    <a:pt x="185250" y="2120"/>
                    <a:pt x="183119" y="1"/>
                    <a:pt x="1804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2"/>
            <p:cNvSpPr/>
            <p:nvPr/>
          </p:nvSpPr>
          <p:spPr>
            <a:xfrm>
              <a:off x="4481875" y="1040775"/>
              <a:ext cx="4204979" cy="801914"/>
            </a:xfrm>
            <a:custGeom>
              <a:avLst/>
              <a:gdLst/>
              <a:ahLst/>
              <a:cxnLst/>
              <a:rect l="l" t="t" r="r" b="b"/>
              <a:pathLst>
                <a:path w="96822" h="26468" extrusionOk="0">
                  <a:moveTo>
                    <a:pt x="0" y="0"/>
                  </a:moveTo>
                  <a:lnTo>
                    <a:pt x="0" y="26468"/>
                  </a:lnTo>
                  <a:lnTo>
                    <a:pt x="92071" y="26468"/>
                  </a:lnTo>
                  <a:cubicBezTo>
                    <a:pt x="94691" y="26468"/>
                    <a:pt x="96822" y="24337"/>
                    <a:pt x="96822" y="21717"/>
                  </a:cubicBezTo>
                  <a:lnTo>
                    <a:pt x="96822" y="4751"/>
                  </a:lnTo>
                  <a:cubicBezTo>
                    <a:pt x="96822" y="2120"/>
                    <a:pt x="94691" y="0"/>
                    <a:pt x="92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00" tIns="91425" rIns="91425" bIns="91425" anchor="ctr" anchorCtr="0">
              <a:noAutofit/>
            </a:bodyPr>
            <a:lstStyle/>
            <a:p>
              <a:pPr lvl="0">
                <a:buClr>
                  <a:schemeClr val="dk1"/>
                </a:buClr>
                <a:buSzPts val="1100"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Train the model (This involves selecting an algorithm, setting its parameters, and training it on prepared, cleaned data)</a:t>
              </a:r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1765687" y="1040750"/>
              <a:ext cx="2977789" cy="801945"/>
            </a:xfrm>
            <a:custGeom>
              <a:avLst/>
              <a:gdLst/>
              <a:ahLst/>
              <a:cxnLst/>
              <a:rect l="l" t="t" r="r" b="b"/>
              <a:pathLst>
                <a:path w="102014" h="26469" extrusionOk="0">
                  <a:moveTo>
                    <a:pt x="3311" y="1"/>
                  </a:moveTo>
                  <a:cubicBezTo>
                    <a:pt x="1477" y="1"/>
                    <a:pt x="1" y="1489"/>
                    <a:pt x="1" y="3311"/>
                  </a:cubicBezTo>
                  <a:lnTo>
                    <a:pt x="1" y="23159"/>
                  </a:lnTo>
                  <a:cubicBezTo>
                    <a:pt x="1" y="24980"/>
                    <a:pt x="1477" y="26469"/>
                    <a:pt x="3311" y="26469"/>
                  </a:cubicBezTo>
                  <a:lnTo>
                    <a:pt x="91000" y="26469"/>
                  </a:lnTo>
                  <a:cubicBezTo>
                    <a:pt x="92036" y="26469"/>
                    <a:pt x="93012" y="25980"/>
                    <a:pt x="93643" y="25147"/>
                  </a:cubicBezTo>
                  <a:lnTo>
                    <a:pt x="101132" y="15229"/>
                  </a:lnTo>
                  <a:cubicBezTo>
                    <a:pt x="102013" y="14050"/>
                    <a:pt x="102013" y="12419"/>
                    <a:pt x="101132" y="11240"/>
                  </a:cubicBezTo>
                  <a:lnTo>
                    <a:pt x="93643" y="1323"/>
                  </a:lnTo>
                  <a:cubicBezTo>
                    <a:pt x="93012" y="489"/>
                    <a:pt x="92036" y="1"/>
                    <a:pt x="91000" y="1"/>
                  </a:cubicBezTo>
                  <a:close/>
                </a:path>
              </a:pathLst>
            </a:custGeom>
            <a:solidFill>
              <a:srgbClr val="03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3" name="Google Shape;813;p32"/>
            <p:cNvSpPr/>
            <p:nvPr/>
          </p:nvSpPr>
          <p:spPr>
            <a:xfrm>
              <a:off x="3936019" y="1150053"/>
              <a:ext cx="583367" cy="583367"/>
            </a:xfrm>
            <a:custGeom>
              <a:avLst/>
              <a:gdLst/>
              <a:ahLst/>
              <a:cxnLst/>
              <a:rect l="l" t="t" r="r" b="b"/>
              <a:pathLst>
                <a:path w="13967" h="13967" extrusionOk="0">
                  <a:moveTo>
                    <a:pt x="6990" y="0"/>
                  </a:moveTo>
                  <a:cubicBezTo>
                    <a:pt x="3132" y="0"/>
                    <a:pt x="1" y="3120"/>
                    <a:pt x="1" y="6977"/>
                  </a:cubicBezTo>
                  <a:cubicBezTo>
                    <a:pt x="1" y="10835"/>
                    <a:pt x="3132" y="13966"/>
                    <a:pt x="6990" y="13966"/>
                  </a:cubicBezTo>
                  <a:cubicBezTo>
                    <a:pt x="10847" y="13966"/>
                    <a:pt x="13967" y="10835"/>
                    <a:pt x="13967" y="6977"/>
                  </a:cubicBezTo>
                  <a:cubicBezTo>
                    <a:pt x="13967" y="3120"/>
                    <a:pt x="10847" y="0"/>
                    <a:pt x="6990" y="0"/>
                  </a:cubicBezTo>
                  <a:close/>
                </a:path>
              </a:pathLst>
            </a:custGeom>
            <a:solidFill>
              <a:srgbClr val="F6FAFA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2500" dirty="0"/>
                <a:t>01</a:t>
              </a:r>
              <a:endParaRPr sz="2500" dirty="0"/>
            </a:p>
          </p:txBody>
        </p:sp>
        <p:grpSp>
          <p:nvGrpSpPr>
            <p:cNvPr id="814" name="Google Shape;814;p32"/>
            <p:cNvGrpSpPr/>
            <p:nvPr/>
          </p:nvGrpSpPr>
          <p:grpSpPr>
            <a:xfrm>
              <a:off x="1851793" y="1334862"/>
              <a:ext cx="2115292" cy="368296"/>
              <a:chOff x="1851706" y="1503505"/>
              <a:chExt cx="2115292" cy="368296"/>
            </a:xfrm>
          </p:grpSpPr>
          <p:sp>
            <p:nvSpPr>
              <p:cNvPr id="815" name="Google Shape;815;p32"/>
              <p:cNvSpPr txBox="1"/>
              <p:nvPr/>
            </p:nvSpPr>
            <p:spPr>
              <a:xfrm>
                <a:off x="1851706" y="1597601"/>
                <a:ext cx="2029200" cy="27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r" rtl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16" name="Google Shape;816;p32"/>
              <p:cNvSpPr txBox="1"/>
              <p:nvPr/>
            </p:nvSpPr>
            <p:spPr>
              <a:xfrm>
                <a:off x="1855885" y="1503505"/>
                <a:ext cx="2111113" cy="27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r>
                  <a:rPr lang="en-US" sz="1800" b="1" dirty="0">
                    <a:solidFill>
                      <a:schemeClr val="lt1"/>
                    </a:solidFill>
                    <a:latin typeface="Abadi MT Condensed Light" panose="020B0306030101010103" pitchFamily="34" charset="77"/>
                    <a:ea typeface="+mn-ea"/>
                    <a:cs typeface="+mn-cs"/>
                  </a:rPr>
                  <a:t>Prepare To Deploy the ML Model</a:t>
                </a:r>
              </a:p>
            </p:txBody>
          </p:sp>
        </p:grpSp>
      </p:grpSp>
      <p:sp>
        <p:nvSpPr>
          <p:cNvPr id="59" name="Google Shape;813;p32">
            <a:extLst>
              <a:ext uri="{FF2B5EF4-FFF2-40B4-BE49-F238E27FC236}">
                <a16:creationId xmlns:a16="http://schemas.microsoft.com/office/drawing/2014/main" id="{A125AC5E-A64B-4449-B30F-19A07E53482E}"/>
              </a:ext>
            </a:extLst>
          </p:cNvPr>
          <p:cNvSpPr/>
          <p:nvPr/>
        </p:nvSpPr>
        <p:spPr>
          <a:xfrm>
            <a:off x="3553326" y="2205176"/>
            <a:ext cx="583367" cy="583367"/>
          </a:xfrm>
          <a:custGeom>
            <a:avLst/>
            <a:gdLst/>
            <a:ahLst/>
            <a:cxnLst/>
            <a:rect l="l" t="t" r="r" b="b"/>
            <a:pathLst>
              <a:path w="13967" h="13967" extrusionOk="0">
                <a:moveTo>
                  <a:pt x="6990" y="0"/>
                </a:moveTo>
                <a:cubicBezTo>
                  <a:pt x="3132" y="0"/>
                  <a:pt x="1" y="3120"/>
                  <a:pt x="1" y="6977"/>
                </a:cubicBezTo>
                <a:cubicBezTo>
                  <a:pt x="1" y="10835"/>
                  <a:pt x="3132" y="13966"/>
                  <a:pt x="6990" y="13966"/>
                </a:cubicBezTo>
                <a:cubicBezTo>
                  <a:pt x="10847" y="13966"/>
                  <a:pt x="13967" y="10835"/>
                  <a:pt x="13967" y="6977"/>
                </a:cubicBezTo>
                <a:cubicBezTo>
                  <a:pt x="13967" y="3120"/>
                  <a:pt x="10847" y="0"/>
                  <a:pt x="6990" y="0"/>
                </a:cubicBezTo>
                <a:close/>
              </a:path>
            </a:pathLst>
          </a:custGeom>
          <a:solidFill>
            <a:srgbClr val="F6FAFA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500" dirty="0"/>
              <a:t>02</a:t>
            </a:r>
            <a:endParaRPr sz="2500" dirty="0"/>
          </a:p>
        </p:txBody>
      </p:sp>
      <p:sp>
        <p:nvSpPr>
          <p:cNvPr id="60" name="Google Shape;813;p32">
            <a:extLst>
              <a:ext uri="{FF2B5EF4-FFF2-40B4-BE49-F238E27FC236}">
                <a16:creationId xmlns:a16="http://schemas.microsoft.com/office/drawing/2014/main" id="{5D1D2561-4342-F845-A326-C7B35CC8B50C}"/>
              </a:ext>
            </a:extLst>
          </p:cNvPr>
          <p:cNvSpPr/>
          <p:nvPr/>
        </p:nvSpPr>
        <p:spPr>
          <a:xfrm>
            <a:off x="3528703" y="3129850"/>
            <a:ext cx="583367" cy="583367"/>
          </a:xfrm>
          <a:custGeom>
            <a:avLst/>
            <a:gdLst/>
            <a:ahLst/>
            <a:cxnLst/>
            <a:rect l="l" t="t" r="r" b="b"/>
            <a:pathLst>
              <a:path w="13967" h="13967" extrusionOk="0">
                <a:moveTo>
                  <a:pt x="6990" y="0"/>
                </a:moveTo>
                <a:cubicBezTo>
                  <a:pt x="3132" y="0"/>
                  <a:pt x="1" y="3120"/>
                  <a:pt x="1" y="6977"/>
                </a:cubicBezTo>
                <a:cubicBezTo>
                  <a:pt x="1" y="10835"/>
                  <a:pt x="3132" y="13966"/>
                  <a:pt x="6990" y="13966"/>
                </a:cubicBezTo>
                <a:cubicBezTo>
                  <a:pt x="10847" y="13966"/>
                  <a:pt x="13967" y="10835"/>
                  <a:pt x="13967" y="6977"/>
                </a:cubicBezTo>
                <a:cubicBezTo>
                  <a:pt x="13967" y="3120"/>
                  <a:pt x="10847" y="0"/>
                  <a:pt x="6990" y="0"/>
                </a:cubicBezTo>
                <a:close/>
              </a:path>
            </a:pathLst>
          </a:custGeom>
          <a:solidFill>
            <a:srgbClr val="F6FAFA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500" dirty="0"/>
              <a:t>03</a:t>
            </a:r>
            <a:endParaRPr sz="2500" dirty="0"/>
          </a:p>
        </p:txBody>
      </p:sp>
      <p:sp>
        <p:nvSpPr>
          <p:cNvPr id="61" name="Google Shape;813;p32">
            <a:extLst>
              <a:ext uri="{FF2B5EF4-FFF2-40B4-BE49-F238E27FC236}">
                <a16:creationId xmlns:a16="http://schemas.microsoft.com/office/drawing/2014/main" id="{5D7391A1-EC07-B14A-864D-1E87671092DD}"/>
              </a:ext>
            </a:extLst>
          </p:cNvPr>
          <p:cNvSpPr/>
          <p:nvPr/>
        </p:nvSpPr>
        <p:spPr>
          <a:xfrm>
            <a:off x="3562052" y="4102741"/>
            <a:ext cx="583367" cy="583367"/>
          </a:xfrm>
          <a:custGeom>
            <a:avLst/>
            <a:gdLst/>
            <a:ahLst/>
            <a:cxnLst/>
            <a:rect l="l" t="t" r="r" b="b"/>
            <a:pathLst>
              <a:path w="13967" h="13967" extrusionOk="0">
                <a:moveTo>
                  <a:pt x="6990" y="0"/>
                </a:moveTo>
                <a:cubicBezTo>
                  <a:pt x="3132" y="0"/>
                  <a:pt x="1" y="3120"/>
                  <a:pt x="1" y="6977"/>
                </a:cubicBezTo>
                <a:cubicBezTo>
                  <a:pt x="1" y="10835"/>
                  <a:pt x="3132" y="13966"/>
                  <a:pt x="6990" y="13966"/>
                </a:cubicBezTo>
                <a:cubicBezTo>
                  <a:pt x="10847" y="13966"/>
                  <a:pt x="13967" y="10835"/>
                  <a:pt x="13967" y="6977"/>
                </a:cubicBezTo>
                <a:cubicBezTo>
                  <a:pt x="13967" y="3120"/>
                  <a:pt x="10847" y="0"/>
                  <a:pt x="6990" y="0"/>
                </a:cubicBezTo>
                <a:close/>
              </a:path>
            </a:pathLst>
          </a:custGeom>
          <a:solidFill>
            <a:srgbClr val="F6FAFA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500" dirty="0"/>
              <a:t>04</a:t>
            </a:r>
            <a:endParaRPr sz="25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34D4E02-0D3B-D643-9354-E06A7819353B}"/>
              </a:ext>
            </a:extLst>
          </p:cNvPr>
          <p:cNvSpPr/>
          <p:nvPr/>
        </p:nvSpPr>
        <p:spPr>
          <a:xfrm>
            <a:off x="-192024" y="-73152"/>
            <a:ext cx="1430335" cy="5312664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sp>
        <p:nvSpPr>
          <p:cNvPr id="764" name="Google Shape;764;p32"/>
          <p:cNvSpPr txBox="1">
            <a:spLocks noGrp="1"/>
          </p:cNvSpPr>
          <p:nvPr>
            <p:ph type="title"/>
          </p:nvPr>
        </p:nvSpPr>
        <p:spPr>
          <a:xfrm>
            <a:off x="338328" y="303011"/>
            <a:ext cx="8467343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badi MT Condensed Light" panose="020B0306030101010103" pitchFamily="34" charset="77"/>
              </a:rPr>
              <a:t>Four</a:t>
            </a:r>
            <a:r>
              <a:rPr lang="en-US" dirty="0">
                <a:solidFill>
                  <a:schemeClr val="bg1"/>
                </a:solidFill>
                <a:latin typeface="Abadi MT Condensed Light" panose="020B0306030101010103" pitchFamily="34" charset="77"/>
              </a:rPr>
              <a:t> </a:t>
            </a:r>
            <a:r>
              <a:rPr lang="ar-SA" dirty="0">
                <a:solidFill>
                  <a:schemeClr val="bg1"/>
                </a:solidFill>
                <a:latin typeface="Abadi MT Condensed Light" panose="020B0306030101010103" pitchFamily="34" charset="77"/>
              </a:rPr>
              <a:t> </a:t>
            </a:r>
            <a:r>
              <a:rPr lang="en-US" dirty="0">
                <a:solidFill>
                  <a:srgbClr val="031C2B"/>
                </a:solidFill>
                <a:latin typeface="Abadi MT Condensed Light" panose="020B0306030101010103" pitchFamily="34" charset="77"/>
              </a:rPr>
              <a:t>Steps for Deploying Machine Learning Models Into Production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 animBg="1"/>
      <p:bldP spid="6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5" name="Google Shape;725;p31"/>
          <p:cNvGrpSpPr/>
          <p:nvPr/>
        </p:nvGrpSpPr>
        <p:grpSpPr>
          <a:xfrm>
            <a:off x="1020656" y="1956700"/>
            <a:ext cx="7069036" cy="671133"/>
            <a:chOff x="1037539" y="1103712"/>
            <a:chExt cx="7069036" cy="671133"/>
          </a:xfrm>
        </p:grpSpPr>
        <p:sp>
          <p:nvSpPr>
            <p:cNvPr id="726" name="Google Shape;726;p31"/>
            <p:cNvSpPr/>
            <p:nvPr/>
          </p:nvSpPr>
          <p:spPr>
            <a:xfrm>
              <a:off x="1037539" y="1103879"/>
              <a:ext cx="1310700" cy="670800"/>
            </a:xfrm>
            <a:prstGeom prst="homePlate">
              <a:avLst>
                <a:gd name="adj" fmla="val 50000"/>
              </a:avLst>
            </a:prstGeom>
            <a:solidFill>
              <a:srgbClr val="031C2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27" name="Google Shape;727;p31"/>
            <p:cNvGrpSpPr/>
            <p:nvPr/>
          </p:nvGrpSpPr>
          <p:grpSpPr>
            <a:xfrm>
              <a:off x="2081001" y="1103712"/>
              <a:ext cx="6025460" cy="671133"/>
              <a:chOff x="2189480" y="2153920"/>
              <a:chExt cx="7213528" cy="1137900"/>
            </a:xfrm>
          </p:grpSpPr>
          <p:sp>
            <p:nvSpPr>
              <p:cNvPr id="728" name="Google Shape;728;p31"/>
              <p:cNvSpPr/>
              <p:nvPr/>
            </p:nvSpPr>
            <p:spPr>
              <a:xfrm>
                <a:off x="2189480" y="2153920"/>
                <a:ext cx="7173000" cy="1137900"/>
              </a:xfrm>
              <a:prstGeom prst="chevron">
                <a:avLst>
                  <a:gd name="adj" fmla="val 50000"/>
                </a:avLst>
              </a:prstGeom>
              <a:solidFill>
                <a:srgbClr val="031C2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31"/>
              <p:cNvSpPr/>
              <p:nvPr/>
            </p:nvSpPr>
            <p:spPr>
              <a:xfrm>
                <a:off x="7779408" y="2153920"/>
                <a:ext cx="1623600" cy="1137900"/>
              </a:xfrm>
              <a:prstGeom prst="rect">
                <a:avLst/>
              </a:prstGeom>
              <a:solidFill>
                <a:srgbClr val="031C2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30" name="Google Shape;730;p31"/>
            <p:cNvSpPr txBox="1"/>
            <p:nvPr/>
          </p:nvSpPr>
          <p:spPr>
            <a:xfrm>
              <a:off x="2514575" y="1261229"/>
              <a:ext cx="5592000" cy="35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model needs to be moved into its deployed environment.</a:t>
              </a:r>
              <a:endParaRPr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1" name="Google Shape;731;p31"/>
            <p:cNvSpPr txBox="1"/>
            <p:nvPr/>
          </p:nvSpPr>
          <p:spPr>
            <a:xfrm>
              <a:off x="1365589" y="1212925"/>
              <a:ext cx="6546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Open Sans"/>
                <a:buNone/>
              </a:pPr>
              <a:r>
                <a:rPr lang="en" sz="3500" i="0" u="none" strike="noStrike" cap="none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350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32" name="Google Shape;732;p31"/>
          <p:cNvGrpSpPr/>
          <p:nvPr/>
        </p:nvGrpSpPr>
        <p:grpSpPr>
          <a:xfrm>
            <a:off x="1020656" y="2695504"/>
            <a:ext cx="7068922" cy="671133"/>
            <a:chOff x="1037539" y="1842516"/>
            <a:chExt cx="7068922" cy="671133"/>
          </a:xfrm>
        </p:grpSpPr>
        <p:sp>
          <p:nvSpPr>
            <p:cNvPr id="733" name="Google Shape;733;p31"/>
            <p:cNvSpPr/>
            <p:nvPr/>
          </p:nvSpPr>
          <p:spPr>
            <a:xfrm>
              <a:off x="1037539" y="1842683"/>
              <a:ext cx="1310700" cy="670800"/>
            </a:xfrm>
            <a:prstGeom prst="homePlate">
              <a:avLst>
                <a:gd name="adj" fmla="val 50000"/>
              </a:avLst>
            </a:prstGeom>
            <a:solidFill>
              <a:srgbClr val="3D53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4" name="Google Shape;734;p31"/>
            <p:cNvGrpSpPr/>
            <p:nvPr/>
          </p:nvGrpSpPr>
          <p:grpSpPr>
            <a:xfrm>
              <a:off x="2081001" y="1842516"/>
              <a:ext cx="6025460" cy="671133"/>
              <a:chOff x="2189480" y="2153920"/>
              <a:chExt cx="7213528" cy="1137900"/>
            </a:xfrm>
          </p:grpSpPr>
          <p:sp>
            <p:nvSpPr>
              <p:cNvPr id="735" name="Google Shape;735;p31"/>
              <p:cNvSpPr/>
              <p:nvPr/>
            </p:nvSpPr>
            <p:spPr>
              <a:xfrm>
                <a:off x="2189480" y="2153920"/>
                <a:ext cx="7173000" cy="1137900"/>
              </a:xfrm>
              <a:prstGeom prst="chevron">
                <a:avLst>
                  <a:gd name="adj" fmla="val 50000"/>
                </a:avLst>
              </a:prstGeom>
              <a:solidFill>
                <a:srgbClr val="3D53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31"/>
              <p:cNvSpPr/>
              <p:nvPr/>
            </p:nvSpPr>
            <p:spPr>
              <a:xfrm>
                <a:off x="7779408" y="2153920"/>
                <a:ext cx="1623600" cy="1137900"/>
              </a:xfrm>
              <a:prstGeom prst="rect">
                <a:avLst/>
              </a:prstGeom>
              <a:solidFill>
                <a:srgbClr val="3D53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37" name="Google Shape;737;p31"/>
            <p:cNvSpPr txBox="1"/>
            <p:nvPr/>
          </p:nvSpPr>
          <p:spPr>
            <a:xfrm>
              <a:off x="2480608" y="1979498"/>
              <a:ext cx="5592000" cy="35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model needs to be integrated into a process.</a:t>
              </a:r>
              <a:endParaRPr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8" name="Google Shape;738;p31"/>
            <p:cNvSpPr txBox="1"/>
            <p:nvPr/>
          </p:nvSpPr>
          <p:spPr>
            <a:xfrm>
              <a:off x="1365600" y="1951733"/>
              <a:ext cx="6546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Open Sans"/>
                <a:buNone/>
              </a:pPr>
              <a:r>
                <a:rPr lang="en" sz="3500" i="0" u="none" strike="noStrike" cap="none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</a:t>
              </a:r>
              <a:r>
                <a:rPr lang="en" sz="35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</a:t>
              </a:r>
              <a:endParaRPr sz="3500" i="0" u="none" strike="noStrike" cap="none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39" name="Google Shape;739;p31"/>
          <p:cNvGrpSpPr/>
          <p:nvPr/>
        </p:nvGrpSpPr>
        <p:grpSpPr>
          <a:xfrm>
            <a:off x="1020656" y="3434307"/>
            <a:ext cx="7068922" cy="671133"/>
            <a:chOff x="1037539" y="2581319"/>
            <a:chExt cx="7068922" cy="671133"/>
          </a:xfrm>
        </p:grpSpPr>
        <p:sp>
          <p:nvSpPr>
            <p:cNvPr id="740" name="Google Shape;740;p31"/>
            <p:cNvSpPr/>
            <p:nvPr/>
          </p:nvSpPr>
          <p:spPr>
            <a:xfrm>
              <a:off x="1037539" y="2581486"/>
              <a:ext cx="1310700" cy="670800"/>
            </a:xfrm>
            <a:prstGeom prst="homePlate">
              <a:avLst>
                <a:gd name="adj" fmla="val 50000"/>
              </a:avLst>
            </a:prstGeom>
            <a:solidFill>
              <a:srgbClr val="008AC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41" name="Google Shape;741;p31"/>
            <p:cNvGrpSpPr/>
            <p:nvPr/>
          </p:nvGrpSpPr>
          <p:grpSpPr>
            <a:xfrm>
              <a:off x="2081001" y="2581319"/>
              <a:ext cx="6025460" cy="671133"/>
              <a:chOff x="2189480" y="2153920"/>
              <a:chExt cx="7213528" cy="1137900"/>
            </a:xfrm>
          </p:grpSpPr>
          <p:sp>
            <p:nvSpPr>
              <p:cNvPr id="742" name="Google Shape;742;p31"/>
              <p:cNvSpPr/>
              <p:nvPr/>
            </p:nvSpPr>
            <p:spPr>
              <a:xfrm>
                <a:off x="2189480" y="2153920"/>
                <a:ext cx="7173000" cy="1137900"/>
              </a:xfrm>
              <a:prstGeom prst="chevron">
                <a:avLst>
                  <a:gd name="adj" fmla="val 50000"/>
                </a:avLst>
              </a:prstGeom>
              <a:solidFill>
                <a:srgbClr val="008AC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282F3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31"/>
              <p:cNvSpPr/>
              <p:nvPr/>
            </p:nvSpPr>
            <p:spPr>
              <a:xfrm>
                <a:off x="7779408" y="2153920"/>
                <a:ext cx="1623600" cy="1137900"/>
              </a:xfrm>
              <a:prstGeom prst="rect">
                <a:avLst/>
              </a:prstGeom>
              <a:solidFill>
                <a:srgbClr val="008AC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4" name="Google Shape;744;p31"/>
            <p:cNvSpPr txBox="1"/>
            <p:nvPr/>
          </p:nvSpPr>
          <p:spPr>
            <a:xfrm flipH="1">
              <a:off x="2514450" y="2738836"/>
              <a:ext cx="5592000" cy="35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people who will be using the model need to be trained in how to activate it, access its data, and interpret its output. </a:t>
              </a:r>
            </a:p>
          </p:txBody>
        </p:sp>
        <p:sp>
          <p:nvSpPr>
            <p:cNvPr id="745" name="Google Shape;745;p31"/>
            <p:cNvSpPr txBox="1"/>
            <p:nvPr/>
          </p:nvSpPr>
          <p:spPr>
            <a:xfrm>
              <a:off x="1365600" y="2690536"/>
              <a:ext cx="654600" cy="45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Open Sans"/>
                <a:buNone/>
              </a:pPr>
              <a:r>
                <a:rPr lang="en" sz="3500" i="0" u="none" strike="noStrike" cap="none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</a:t>
              </a:r>
              <a:r>
                <a:rPr lang="en" sz="35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</a:t>
              </a:r>
              <a:endParaRPr sz="3500" i="0" u="none" strike="noStrike" cap="none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7F5E8752-E17D-9249-B1FF-CE6BC0355093}"/>
              </a:ext>
            </a:extLst>
          </p:cNvPr>
          <p:cNvSpPr txBox="1"/>
          <p:nvPr/>
        </p:nvSpPr>
        <p:spPr>
          <a:xfrm>
            <a:off x="1861052" y="206160"/>
            <a:ext cx="542189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process of actually deploying the model requires several different steps or actions</a:t>
            </a:r>
            <a:endParaRPr lang="en-SA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391565C-55AE-0F4D-BED9-2279D96F8CF6}"/>
              </a:ext>
            </a:extLst>
          </p:cNvPr>
          <p:cNvSpPr/>
          <p:nvPr/>
        </p:nvSpPr>
        <p:spPr>
          <a:xfrm>
            <a:off x="-191193" y="-135840"/>
            <a:ext cx="9526385" cy="1541261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sp>
        <p:nvSpPr>
          <p:cNvPr id="42" name="Google Shape;970;p37">
            <a:extLst>
              <a:ext uri="{FF2B5EF4-FFF2-40B4-BE49-F238E27FC236}">
                <a16:creationId xmlns:a16="http://schemas.microsoft.com/office/drawing/2014/main" id="{BC77AD44-54F2-0143-B697-921E0EE0B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9921" y="611051"/>
            <a:ext cx="571175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badi MT Condensed Light" panose="020B0306030101010103" pitchFamily="34" charset="77"/>
                <a:ea typeface="+mn-ea"/>
                <a:cs typeface="+mn-cs"/>
                <a:sym typeface="Arial"/>
              </a:rPr>
              <a:t>Steps of Deploy The ML Model</a:t>
            </a:r>
          </a:p>
        </p:txBody>
      </p:sp>
      <p:grpSp>
        <p:nvGrpSpPr>
          <p:cNvPr id="31" name="مجموعة 30">
            <a:extLst>
              <a:ext uri="{FF2B5EF4-FFF2-40B4-BE49-F238E27FC236}">
                <a16:creationId xmlns:a16="http://schemas.microsoft.com/office/drawing/2014/main" id="{C6F87312-B2DE-4743-1EF8-2007B22B3DEB}"/>
              </a:ext>
            </a:extLst>
          </p:cNvPr>
          <p:cNvGrpSpPr/>
          <p:nvPr/>
        </p:nvGrpSpPr>
        <p:grpSpPr>
          <a:xfrm>
            <a:off x="1020656" y="226221"/>
            <a:ext cx="6985586" cy="988991"/>
            <a:chOff x="1020656" y="226221"/>
            <a:chExt cx="6985586" cy="988991"/>
          </a:xfrm>
        </p:grpSpPr>
        <p:pic>
          <p:nvPicPr>
            <p:cNvPr id="32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3B2F7E66-35C7-9DA7-E375-CF854F0C6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33" name="رابط كسهم مستقيم 32">
              <a:extLst>
                <a:ext uri="{FF2B5EF4-FFF2-40B4-BE49-F238E27FC236}">
                  <a16:creationId xmlns:a16="http://schemas.microsoft.com/office/drawing/2014/main" id="{6692BB9F-8449-CE21-CD5E-6EC7B8295587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6817206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7" name="Google Shape;1087;p40"/>
          <p:cNvGrpSpPr/>
          <p:nvPr/>
        </p:nvGrpSpPr>
        <p:grpSpPr>
          <a:xfrm>
            <a:off x="4770991" y="1665420"/>
            <a:ext cx="4066173" cy="3229495"/>
            <a:chOff x="4615950" y="2991588"/>
            <a:chExt cx="3676800" cy="2920506"/>
          </a:xfrm>
        </p:grpSpPr>
        <p:grpSp>
          <p:nvGrpSpPr>
            <p:cNvPr id="1088" name="Google Shape;1088;p40"/>
            <p:cNvGrpSpPr/>
            <p:nvPr/>
          </p:nvGrpSpPr>
          <p:grpSpPr>
            <a:xfrm>
              <a:off x="4615950" y="2991588"/>
              <a:ext cx="2753100" cy="2920506"/>
              <a:chOff x="4615725" y="2991588"/>
              <a:chExt cx="2753100" cy="2920506"/>
            </a:xfrm>
          </p:grpSpPr>
          <p:sp>
            <p:nvSpPr>
              <p:cNvPr id="1089" name="Google Shape;1089;p40"/>
              <p:cNvSpPr/>
              <p:nvPr/>
            </p:nvSpPr>
            <p:spPr>
              <a:xfrm>
                <a:off x="4615725" y="2991589"/>
                <a:ext cx="2753100" cy="2920505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365750" tIns="91425" rIns="365750" bIns="91425" anchor="ctr" anchorCtr="0">
                <a:noAutofit/>
              </a:bodyPr>
              <a:lstStyle/>
              <a:p>
                <a:pPr marL="0" marR="0" lvl="0" indent="0" algn="ctr" rtl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20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90" name="Google Shape;1090;p40"/>
              <p:cNvSpPr/>
              <p:nvPr/>
            </p:nvSpPr>
            <p:spPr>
              <a:xfrm>
                <a:off x="4615726" y="2991588"/>
                <a:ext cx="2751000" cy="453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5AC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  <a:latin typeface="Abadi MT Condensed Light" panose="020B0306030101010103" pitchFamily="34" charset="77"/>
                  </a:rPr>
                  <a:t>Online</a:t>
                </a:r>
                <a:r>
                  <a:rPr lang="en-US" b="1" dirty="0">
                    <a:solidFill>
                      <a:schemeClr val="bg1"/>
                    </a:solidFill>
                  </a:rPr>
                  <a:t> </a:t>
                </a:r>
                <a:r>
                  <a:rPr lang="en-US" sz="2800" dirty="0">
                    <a:solidFill>
                      <a:schemeClr val="bg1"/>
                    </a:solidFill>
                    <a:latin typeface="Abadi MT Condensed Light" panose="020B0306030101010103" pitchFamily="34" charset="77"/>
                  </a:rPr>
                  <a:t>inference</a:t>
                </a:r>
              </a:p>
            </p:txBody>
          </p:sp>
        </p:grpSp>
        <p:sp>
          <p:nvSpPr>
            <p:cNvPr id="1092" name="Google Shape;1092;p40"/>
            <p:cNvSpPr/>
            <p:nvPr/>
          </p:nvSpPr>
          <p:spPr>
            <a:xfrm>
              <a:off x="7454550" y="3721725"/>
              <a:ext cx="838200" cy="762000"/>
            </a:xfrm>
            <a:prstGeom prst="roundRect">
              <a:avLst>
                <a:gd name="adj" fmla="val 16667"/>
              </a:avLst>
            </a:prstGeom>
            <a:solidFill>
              <a:srgbClr val="05AC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1094" name="Google Shape;1094;p40"/>
          <p:cNvGrpSpPr/>
          <p:nvPr/>
        </p:nvGrpSpPr>
        <p:grpSpPr>
          <a:xfrm>
            <a:off x="447834" y="1665420"/>
            <a:ext cx="4068827" cy="3229495"/>
            <a:chOff x="851250" y="1421788"/>
            <a:chExt cx="3679200" cy="2920506"/>
          </a:xfrm>
        </p:grpSpPr>
        <p:grpSp>
          <p:nvGrpSpPr>
            <p:cNvPr id="1095" name="Google Shape;1095;p40"/>
            <p:cNvGrpSpPr/>
            <p:nvPr/>
          </p:nvGrpSpPr>
          <p:grpSpPr>
            <a:xfrm>
              <a:off x="1774950" y="1421788"/>
              <a:ext cx="2755500" cy="2920506"/>
              <a:chOff x="1775175" y="1421788"/>
              <a:chExt cx="2755500" cy="2920506"/>
            </a:xfrm>
          </p:grpSpPr>
          <p:sp>
            <p:nvSpPr>
              <p:cNvPr id="1096" name="Google Shape;1096;p40"/>
              <p:cNvSpPr/>
              <p:nvPr/>
            </p:nvSpPr>
            <p:spPr>
              <a:xfrm>
                <a:off x="1775175" y="1421789"/>
                <a:ext cx="2755500" cy="2920505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365750" tIns="91425" rIns="365750" bIns="91425" anchor="ctr" anchorCtr="0">
                <a:noAutofit/>
              </a:bodyPr>
              <a:lstStyle/>
              <a:p>
                <a:pPr marL="0" marR="0" lvl="0" indent="0" algn="ctr" rtl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97" name="Google Shape;1097;p40"/>
              <p:cNvSpPr/>
              <p:nvPr/>
            </p:nvSpPr>
            <p:spPr>
              <a:xfrm>
                <a:off x="1775175" y="1421788"/>
                <a:ext cx="2753100" cy="453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3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  <a:latin typeface="Abadi MT Condensed Light" panose="020B0306030101010103" pitchFamily="34" charset="77"/>
                    <a:sym typeface="Fira Sans Extra Condensed Medium"/>
                  </a:rPr>
                  <a:t>Batch inference</a:t>
                </a:r>
              </a:p>
            </p:txBody>
          </p:sp>
        </p:grpSp>
        <p:sp>
          <p:nvSpPr>
            <p:cNvPr id="1099" name="Google Shape;1099;p40"/>
            <p:cNvSpPr/>
            <p:nvPr/>
          </p:nvSpPr>
          <p:spPr>
            <a:xfrm>
              <a:off x="851250" y="2151925"/>
              <a:ext cx="838200" cy="762000"/>
            </a:xfrm>
            <a:prstGeom prst="roundRect">
              <a:avLst>
                <a:gd name="adj" fmla="val 16667"/>
              </a:avLst>
            </a:prstGeom>
            <a:solidFill>
              <a:srgbClr val="03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/>
            </a:p>
          </p:txBody>
        </p:sp>
      </p:grpSp>
      <p:grpSp>
        <p:nvGrpSpPr>
          <p:cNvPr id="42" name="Google Shape;1025;p38">
            <a:extLst>
              <a:ext uri="{FF2B5EF4-FFF2-40B4-BE49-F238E27FC236}">
                <a16:creationId xmlns:a16="http://schemas.microsoft.com/office/drawing/2014/main" id="{AA7EC032-3EC4-1446-93C2-91AB3288E556}"/>
              </a:ext>
            </a:extLst>
          </p:cNvPr>
          <p:cNvGrpSpPr/>
          <p:nvPr/>
        </p:nvGrpSpPr>
        <p:grpSpPr>
          <a:xfrm>
            <a:off x="682718" y="2665510"/>
            <a:ext cx="457195" cy="457207"/>
            <a:chOff x="1413250" y="2680675"/>
            <a:chExt cx="297750" cy="297525"/>
          </a:xfrm>
        </p:grpSpPr>
        <p:sp>
          <p:nvSpPr>
            <p:cNvPr id="43" name="Google Shape;1026;p38">
              <a:extLst>
                <a:ext uri="{FF2B5EF4-FFF2-40B4-BE49-F238E27FC236}">
                  <a16:creationId xmlns:a16="http://schemas.microsoft.com/office/drawing/2014/main" id="{DC238635-3DAC-4045-891A-438FB3A4CB25}"/>
                </a:ext>
              </a:extLst>
            </p:cNvPr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44" name="Google Shape;1027;p38">
              <a:extLst>
                <a:ext uri="{FF2B5EF4-FFF2-40B4-BE49-F238E27FC236}">
                  <a16:creationId xmlns:a16="http://schemas.microsoft.com/office/drawing/2014/main" id="{B4D21437-31AA-BE40-9160-9364FED046A9}"/>
                </a:ext>
              </a:extLst>
            </p:cNvPr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28;p38">
              <a:extLst>
                <a:ext uri="{FF2B5EF4-FFF2-40B4-BE49-F238E27FC236}">
                  <a16:creationId xmlns:a16="http://schemas.microsoft.com/office/drawing/2014/main" id="{4D56DB75-D872-DB4C-ACE3-98A49815D112}"/>
                </a:ext>
              </a:extLst>
            </p:cNvPr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/>
            </a:p>
          </p:txBody>
        </p:sp>
        <p:sp>
          <p:nvSpPr>
            <p:cNvPr id="46" name="Google Shape;1029;p38">
              <a:extLst>
                <a:ext uri="{FF2B5EF4-FFF2-40B4-BE49-F238E27FC236}">
                  <a16:creationId xmlns:a16="http://schemas.microsoft.com/office/drawing/2014/main" id="{FBD3681A-1C45-8E4B-93F7-95EF0B27A58B}"/>
                </a:ext>
              </a:extLst>
            </p:cNvPr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47" name="Google Shape;1228;p43">
            <a:extLst>
              <a:ext uri="{FF2B5EF4-FFF2-40B4-BE49-F238E27FC236}">
                <a16:creationId xmlns:a16="http://schemas.microsoft.com/office/drawing/2014/main" id="{053E86F9-726B-2F4B-A991-2EC3784524C2}"/>
              </a:ext>
            </a:extLst>
          </p:cNvPr>
          <p:cNvGrpSpPr/>
          <p:nvPr/>
        </p:nvGrpSpPr>
        <p:grpSpPr>
          <a:xfrm>
            <a:off x="8142103" y="2673580"/>
            <a:ext cx="463155" cy="441065"/>
            <a:chOff x="-62890750" y="2296300"/>
            <a:chExt cx="330825" cy="317450"/>
          </a:xfrm>
        </p:grpSpPr>
        <p:sp>
          <p:nvSpPr>
            <p:cNvPr id="48" name="Google Shape;1229;p43">
              <a:extLst>
                <a:ext uri="{FF2B5EF4-FFF2-40B4-BE49-F238E27FC236}">
                  <a16:creationId xmlns:a16="http://schemas.microsoft.com/office/drawing/2014/main" id="{04DA225E-831E-3544-BF1B-67DB2969442B}"/>
                </a:ext>
              </a:extLst>
            </p:cNvPr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49" name="Google Shape;1230;p43">
              <a:extLst>
                <a:ext uri="{FF2B5EF4-FFF2-40B4-BE49-F238E27FC236}">
                  <a16:creationId xmlns:a16="http://schemas.microsoft.com/office/drawing/2014/main" id="{480E1A61-5840-4642-80BA-4F8FB105CABF}"/>
                </a:ext>
              </a:extLst>
            </p:cNvPr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31;p43">
              <a:extLst>
                <a:ext uri="{FF2B5EF4-FFF2-40B4-BE49-F238E27FC236}">
                  <a16:creationId xmlns:a16="http://schemas.microsoft.com/office/drawing/2014/main" id="{DFBB9497-EEB3-864F-BE3C-F7CABFDD30DD}"/>
                </a:ext>
              </a:extLst>
            </p:cNvPr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E59568D8-D864-E746-8F35-869F0D2AFEAC}"/>
              </a:ext>
            </a:extLst>
          </p:cNvPr>
          <p:cNvSpPr/>
          <p:nvPr/>
        </p:nvSpPr>
        <p:spPr>
          <a:xfrm>
            <a:off x="-191193" y="-190326"/>
            <a:ext cx="9526385" cy="1517549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AC89E6E-EFB8-2C4F-A32D-BFB0C6A21E07}"/>
              </a:ext>
            </a:extLst>
          </p:cNvPr>
          <p:cNvSpPr/>
          <p:nvPr/>
        </p:nvSpPr>
        <p:spPr>
          <a:xfrm>
            <a:off x="2455725" y="499215"/>
            <a:ext cx="6879467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chemeClr val="bg1"/>
                </a:solidFill>
                <a:latin typeface="Abadi MT Condensed Light" panose="020B0306030101010103" pitchFamily="34" charset="77"/>
              </a:rPr>
              <a:t>Two Common Ways To Deploy ML Models</a:t>
            </a:r>
            <a:endParaRPr lang="ar-SA" sz="3200" dirty="0">
              <a:solidFill>
                <a:schemeClr val="bg1"/>
              </a:solidFill>
              <a:latin typeface="Abadi MT Condensed Light" panose="020B0306030101010103" pitchFamily="34" charset="77"/>
            </a:endParaRPr>
          </a:p>
          <a:p>
            <a:pPr algn="ctr"/>
            <a:endParaRPr lang="ar-SA" sz="105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68265B-B53A-CD48-AFB5-9606CB799C5A}"/>
              </a:ext>
            </a:extLst>
          </p:cNvPr>
          <p:cNvSpPr txBox="1"/>
          <p:nvPr/>
        </p:nvSpPr>
        <p:spPr>
          <a:xfrm>
            <a:off x="1401363" y="2232174"/>
            <a:ext cx="29517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badi MT Condensed Light" panose="020B0306030101010103" pitchFamily="34" charset="77"/>
                <a:sym typeface="Roboto"/>
              </a:rPr>
              <a:t>Also called offline inference, is the process of generating predictions on a batch of observations. The batch jobs are typically generated on some recurring schedule (e.g. hourly, daily).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badi MT Condensed Light" panose="020B0306030101010103" pitchFamily="34" charset="77"/>
              <a:sym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badi MT Condensed Light" panose="020B0306030101010103" pitchFamily="34" charset="77"/>
                <a:sym typeface="Roboto"/>
              </a:rPr>
              <a:t>There is no constraint, you can deploy more complex models that can provide more accurate results.</a:t>
            </a:r>
            <a:endParaRPr lang="en-SA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BE9470F-2C4E-8140-BB8D-A686D05B397F}"/>
              </a:ext>
            </a:extLst>
          </p:cNvPr>
          <p:cNvSpPr txBox="1"/>
          <p:nvPr/>
        </p:nvSpPr>
        <p:spPr>
          <a:xfrm>
            <a:off x="4849824" y="2002895"/>
            <a:ext cx="289281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badi MT Condensed Light" panose="020B0306030101010103" pitchFamily="34" charset="77"/>
              <a:sym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badi MT Condensed Light" panose="020B0306030101010103" pitchFamily="34" charset="77"/>
                <a:sym typeface="Roboto"/>
              </a:rPr>
              <a:t>Also called real-time inference or dynamic inference. These predictions are generated on a single observation of data at runtime.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badi MT Condensed Light" panose="020B0306030101010103" pitchFamily="34" charset="77"/>
              <a:sym typeface="Roboto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badi MT Condensed Light" panose="020B0306030101010103" pitchFamily="34" charset="77"/>
                <a:sym typeface="Roboto"/>
              </a:rPr>
              <a:t>Since it should provide results in real-time, you cannot use complex models with online inference. </a:t>
            </a:r>
            <a:endParaRPr lang="en-SA" dirty="0"/>
          </a:p>
        </p:txBody>
      </p:sp>
      <p:grpSp>
        <p:nvGrpSpPr>
          <p:cNvPr id="26" name="مجموعة 25">
            <a:extLst>
              <a:ext uri="{FF2B5EF4-FFF2-40B4-BE49-F238E27FC236}">
                <a16:creationId xmlns:a16="http://schemas.microsoft.com/office/drawing/2014/main" id="{89EB196E-9632-4AB7-C364-346D815016AC}"/>
              </a:ext>
            </a:extLst>
          </p:cNvPr>
          <p:cNvGrpSpPr/>
          <p:nvPr/>
        </p:nvGrpSpPr>
        <p:grpSpPr>
          <a:xfrm>
            <a:off x="666171" y="174666"/>
            <a:ext cx="7500205" cy="988991"/>
            <a:chOff x="1020656" y="226221"/>
            <a:chExt cx="7500205" cy="988991"/>
          </a:xfrm>
        </p:grpSpPr>
        <p:pic>
          <p:nvPicPr>
            <p:cNvPr id="27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E454A38E-650F-A7A7-F766-934C9F9BE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28" name="رابط كسهم مستقيم 27">
              <a:extLst>
                <a:ext uri="{FF2B5EF4-FFF2-40B4-BE49-F238E27FC236}">
                  <a16:creationId xmlns:a16="http://schemas.microsoft.com/office/drawing/2014/main" id="{C29E4DA7-6972-0CC3-E5EE-C06BAE7AC127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7331825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11055-0330-0D40-8873-F076A93AB243}"/>
              </a:ext>
            </a:extLst>
          </p:cNvPr>
          <p:cNvSpPr txBox="1"/>
          <p:nvPr/>
        </p:nvSpPr>
        <p:spPr>
          <a:xfrm>
            <a:off x="269825" y="303550"/>
            <a:ext cx="6655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SA" sz="2700" dirty="0">
              <a:latin typeface="Abadi MT Condensed Light" panose="020B0306030101010103" pitchFamily="34" charset="77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EB06BF6-1F87-A148-97A5-6F09CD024E08}"/>
              </a:ext>
            </a:extLst>
          </p:cNvPr>
          <p:cNvSpPr/>
          <p:nvPr/>
        </p:nvSpPr>
        <p:spPr>
          <a:xfrm>
            <a:off x="-90009" y="-132862"/>
            <a:ext cx="9462609" cy="1512984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DB34BCE-EABA-4E4C-84E4-857A72FC670B}"/>
              </a:ext>
            </a:extLst>
          </p:cNvPr>
          <p:cNvSpPr/>
          <p:nvPr/>
        </p:nvSpPr>
        <p:spPr>
          <a:xfrm>
            <a:off x="2159876" y="472121"/>
            <a:ext cx="6714299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Abadi MT Condensed Light" panose="020B0306030101010103" pitchFamily="34" charset="77"/>
              </a:rPr>
              <a:t>Fish Fish Weight Prediction Application - DEMO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3FC79A-D629-044A-A5D8-B4679F59720F}"/>
              </a:ext>
            </a:extLst>
          </p:cNvPr>
          <p:cNvSpPr txBox="1"/>
          <p:nvPr/>
        </p:nvSpPr>
        <p:spPr>
          <a:xfrm>
            <a:off x="2597476" y="2135205"/>
            <a:ext cx="58390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 MT Condensed Light" panose="020B0306030101010103" pitchFamily="34" charset="77"/>
              </a:rPr>
              <a:t>A </a:t>
            </a:r>
            <a:r>
              <a:rPr lang="en-US" sz="2400" b="1" dirty="0">
                <a:latin typeface="Abadi MT Condensed Light" panose="020B0306030101010103" pitchFamily="34" charset="77"/>
              </a:rPr>
              <a:t>faster</a:t>
            </a:r>
            <a:r>
              <a:rPr lang="en-US" sz="2400" dirty="0">
                <a:latin typeface="Abadi MT Condensed Light" panose="020B0306030101010103" pitchFamily="34" charset="77"/>
              </a:rPr>
              <a:t> way to build and share data apps.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 MT Condensed Light" panose="020B03060301010101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 MT Condensed Light" panose="020B0306030101010103" pitchFamily="34" charset="77"/>
              </a:rPr>
              <a:t>Streamlit turns data scripts into shareable </a:t>
            </a:r>
            <a:r>
              <a:rPr lang="en-US" sz="2400" b="1" dirty="0">
                <a:latin typeface="Abadi MT Condensed Light" panose="020B0306030101010103" pitchFamily="34" charset="77"/>
              </a:rPr>
              <a:t>web apps in minutes</a:t>
            </a:r>
            <a:r>
              <a:rPr lang="en-US" sz="2400" dirty="0">
                <a:latin typeface="Abadi MT Condensed Light" panose="020B0306030101010103" pitchFamily="34" charset="7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badi MT Condensed Light" panose="020B03060301010101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badi MT Condensed Light" panose="020B0306030101010103" pitchFamily="34" charset="77"/>
              </a:rPr>
              <a:t> </a:t>
            </a:r>
            <a:r>
              <a:rPr lang="en-US" sz="2400" b="1" dirty="0">
                <a:latin typeface="Abadi MT Condensed Light" panose="020B0306030101010103" pitchFamily="34" charset="77"/>
              </a:rPr>
              <a:t>No</a:t>
            </a:r>
            <a:r>
              <a:rPr lang="en-US" sz="2400" dirty="0">
                <a:latin typeface="Abadi MT Condensed Light" panose="020B0306030101010103" pitchFamily="34" charset="77"/>
              </a:rPr>
              <a:t> front‑end experience required.</a:t>
            </a:r>
            <a:endParaRPr lang="en-SA" sz="2400" dirty="0">
              <a:latin typeface="Abadi MT Condensed Light" panose="020B0306030101010103" pitchFamily="34" charset="77"/>
            </a:endParaRPr>
          </a:p>
        </p:txBody>
      </p:sp>
      <p:pic>
        <p:nvPicPr>
          <p:cNvPr id="5" name="Picture 4" descr="A red triangle with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34C9A174-05A5-7546-A580-D56B800AEE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27" r="27449" b="11507"/>
          <a:stretch/>
        </p:blipFill>
        <p:spPr>
          <a:xfrm>
            <a:off x="483325" y="2270125"/>
            <a:ext cx="1528356" cy="10676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921037-481F-6246-97AA-EC766D1756A8}"/>
              </a:ext>
            </a:extLst>
          </p:cNvPr>
          <p:cNvSpPr txBox="1"/>
          <p:nvPr/>
        </p:nvSpPr>
        <p:spPr>
          <a:xfrm>
            <a:off x="675872" y="3298960"/>
            <a:ext cx="1143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badi MT Condensed Light" panose="020B0306030101010103" pitchFamily="34" charset="77"/>
              </a:rPr>
              <a:t>STREAMLIT</a:t>
            </a:r>
            <a:endParaRPr lang="en-SA" sz="2000" b="1" dirty="0"/>
          </a:p>
        </p:txBody>
      </p:sp>
      <p:grpSp>
        <p:nvGrpSpPr>
          <p:cNvPr id="9" name="مجموعة 8">
            <a:extLst>
              <a:ext uri="{FF2B5EF4-FFF2-40B4-BE49-F238E27FC236}">
                <a16:creationId xmlns:a16="http://schemas.microsoft.com/office/drawing/2014/main" id="{77197CFE-33D3-6A3D-780B-57B238CCE5FF}"/>
              </a:ext>
            </a:extLst>
          </p:cNvPr>
          <p:cNvGrpSpPr/>
          <p:nvPr/>
        </p:nvGrpSpPr>
        <p:grpSpPr>
          <a:xfrm>
            <a:off x="1020656" y="226221"/>
            <a:ext cx="6985586" cy="988991"/>
            <a:chOff x="1020656" y="226221"/>
            <a:chExt cx="6985586" cy="988991"/>
          </a:xfrm>
        </p:grpSpPr>
        <p:pic>
          <p:nvPicPr>
            <p:cNvPr id="10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DD94852A-51EF-2417-D9E1-CBF63184D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11" name="رابط كسهم مستقيم 10">
              <a:extLst>
                <a:ext uri="{FF2B5EF4-FFF2-40B4-BE49-F238E27FC236}">
                  <a16:creationId xmlns:a16="http://schemas.microsoft.com/office/drawing/2014/main" id="{E25D6884-FA83-36BB-61F9-B76659E036F7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6817206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7699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11055-0330-0D40-8873-F076A93AB243}"/>
              </a:ext>
            </a:extLst>
          </p:cNvPr>
          <p:cNvSpPr txBox="1"/>
          <p:nvPr/>
        </p:nvSpPr>
        <p:spPr>
          <a:xfrm>
            <a:off x="222873" y="86359"/>
            <a:ext cx="66556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US" sz="2700" dirty="0">
              <a:latin typeface="Abadi MT Condensed Light" panose="020B0306030101010103" pitchFamily="34" charset="77"/>
            </a:endParaRPr>
          </a:p>
          <a:p>
            <a:endParaRPr lang="en-SA" sz="2700" dirty="0">
              <a:latin typeface="Abadi MT Condensed Light" panose="020B0306030101010103" pitchFamily="34" charset="77"/>
            </a:endParaRP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8E52055-2F51-9845-BCFE-541C11857D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6377" t="5152" r="27551"/>
          <a:stretch/>
        </p:blipFill>
        <p:spPr>
          <a:xfrm>
            <a:off x="1702271" y="2502688"/>
            <a:ext cx="3170420" cy="1778504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A21E58-8FB6-1143-AA74-1BF346174CD6}"/>
              </a:ext>
            </a:extLst>
          </p:cNvPr>
          <p:cNvCxnSpPr>
            <a:cxnSpLocks/>
          </p:cNvCxnSpPr>
          <p:nvPr/>
        </p:nvCxnSpPr>
        <p:spPr>
          <a:xfrm>
            <a:off x="4072468" y="2841854"/>
            <a:ext cx="1245293" cy="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6764D21-EFC0-FC42-BD10-6C2EF5F669B0}"/>
              </a:ext>
            </a:extLst>
          </p:cNvPr>
          <p:cNvSpPr txBox="1"/>
          <p:nvPr/>
        </p:nvSpPr>
        <p:spPr>
          <a:xfrm>
            <a:off x="5329282" y="3263562"/>
            <a:ext cx="2137125" cy="323165"/>
          </a:xfrm>
          <a:custGeom>
            <a:avLst/>
            <a:gdLst>
              <a:gd name="connsiteX0" fmla="*/ 0 w 2137125"/>
              <a:gd name="connsiteY0" fmla="*/ 0 h 323165"/>
              <a:gd name="connsiteX1" fmla="*/ 512910 w 2137125"/>
              <a:gd name="connsiteY1" fmla="*/ 0 h 323165"/>
              <a:gd name="connsiteX2" fmla="*/ 1047191 w 2137125"/>
              <a:gd name="connsiteY2" fmla="*/ 0 h 323165"/>
              <a:gd name="connsiteX3" fmla="*/ 1581473 w 2137125"/>
              <a:gd name="connsiteY3" fmla="*/ 0 h 323165"/>
              <a:gd name="connsiteX4" fmla="*/ 2137125 w 2137125"/>
              <a:gd name="connsiteY4" fmla="*/ 0 h 323165"/>
              <a:gd name="connsiteX5" fmla="*/ 2137125 w 2137125"/>
              <a:gd name="connsiteY5" fmla="*/ 323165 h 323165"/>
              <a:gd name="connsiteX6" fmla="*/ 1602844 w 2137125"/>
              <a:gd name="connsiteY6" fmla="*/ 323165 h 323165"/>
              <a:gd name="connsiteX7" fmla="*/ 1111305 w 2137125"/>
              <a:gd name="connsiteY7" fmla="*/ 323165 h 323165"/>
              <a:gd name="connsiteX8" fmla="*/ 619766 w 2137125"/>
              <a:gd name="connsiteY8" fmla="*/ 323165 h 323165"/>
              <a:gd name="connsiteX9" fmla="*/ 0 w 2137125"/>
              <a:gd name="connsiteY9" fmla="*/ 323165 h 323165"/>
              <a:gd name="connsiteX10" fmla="*/ 0 w 2137125"/>
              <a:gd name="connsiteY10" fmla="*/ 0 h 323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37125" h="323165" fill="none" extrusionOk="0">
                <a:moveTo>
                  <a:pt x="0" y="0"/>
                </a:moveTo>
                <a:cubicBezTo>
                  <a:pt x="248296" y="-17105"/>
                  <a:pt x="376571" y="-14436"/>
                  <a:pt x="512910" y="0"/>
                </a:cubicBezTo>
                <a:cubicBezTo>
                  <a:pt x="649249" y="14436"/>
                  <a:pt x="899249" y="-9798"/>
                  <a:pt x="1047191" y="0"/>
                </a:cubicBezTo>
                <a:cubicBezTo>
                  <a:pt x="1195133" y="9798"/>
                  <a:pt x="1345438" y="-9592"/>
                  <a:pt x="1581473" y="0"/>
                </a:cubicBezTo>
                <a:cubicBezTo>
                  <a:pt x="1817508" y="9592"/>
                  <a:pt x="1944423" y="27295"/>
                  <a:pt x="2137125" y="0"/>
                </a:cubicBezTo>
                <a:cubicBezTo>
                  <a:pt x="2131930" y="133099"/>
                  <a:pt x="2150929" y="173889"/>
                  <a:pt x="2137125" y="323165"/>
                </a:cubicBezTo>
                <a:cubicBezTo>
                  <a:pt x="1977804" y="330676"/>
                  <a:pt x="1783197" y="309138"/>
                  <a:pt x="1602844" y="323165"/>
                </a:cubicBezTo>
                <a:cubicBezTo>
                  <a:pt x="1422491" y="337192"/>
                  <a:pt x="1319829" y="313218"/>
                  <a:pt x="1111305" y="323165"/>
                </a:cubicBezTo>
                <a:cubicBezTo>
                  <a:pt x="902781" y="333112"/>
                  <a:pt x="732137" y="322357"/>
                  <a:pt x="619766" y="323165"/>
                </a:cubicBezTo>
                <a:cubicBezTo>
                  <a:pt x="507395" y="323973"/>
                  <a:pt x="300475" y="348338"/>
                  <a:pt x="0" y="323165"/>
                </a:cubicBezTo>
                <a:cubicBezTo>
                  <a:pt x="7842" y="219338"/>
                  <a:pt x="11095" y="82211"/>
                  <a:pt x="0" y="0"/>
                </a:cubicBezTo>
                <a:close/>
              </a:path>
              <a:path w="2137125" h="323165" stroke="0" extrusionOk="0">
                <a:moveTo>
                  <a:pt x="0" y="0"/>
                </a:moveTo>
                <a:cubicBezTo>
                  <a:pt x="240835" y="21430"/>
                  <a:pt x="309609" y="23608"/>
                  <a:pt x="512910" y="0"/>
                </a:cubicBezTo>
                <a:cubicBezTo>
                  <a:pt x="716211" y="-23608"/>
                  <a:pt x="879975" y="-13670"/>
                  <a:pt x="983077" y="0"/>
                </a:cubicBezTo>
                <a:cubicBezTo>
                  <a:pt x="1086179" y="13670"/>
                  <a:pt x="1364285" y="10866"/>
                  <a:pt x="1560101" y="0"/>
                </a:cubicBezTo>
                <a:cubicBezTo>
                  <a:pt x="1755917" y="-10866"/>
                  <a:pt x="1945311" y="-13982"/>
                  <a:pt x="2137125" y="0"/>
                </a:cubicBezTo>
                <a:cubicBezTo>
                  <a:pt x="2147822" y="68636"/>
                  <a:pt x="2138620" y="174944"/>
                  <a:pt x="2137125" y="323165"/>
                </a:cubicBezTo>
                <a:cubicBezTo>
                  <a:pt x="1897470" y="300122"/>
                  <a:pt x="1802667" y="330376"/>
                  <a:pt x="1645586" y="323165"/>
                </a:cubicBezTo>
                <a:cubicBezTo>
                  <a:pt x="1488505" y="315954"/>
                  <a:pt x="1282111" y="304836"/>
                  <a:pt x="1154048" y="323165"/>
                </a:cubicBezTo>
                <a:cubicBezTo>
                  <a:pt x="1025985" y="341494"/>
                  <a:pt x="849922" y="344092"/>
                  <a:pt x="577024" y="323165"/>
                </a:cubicBezTo>
                <a:cubicBezTo>
                  <a:pt x="304126" y="302238"/>
                  <a:pt x="165622" y="334943"/>
                  <a:pt x="0" y="323165"/>
                </a:cubicBezTo>
                <a:cubicBezTo>
                  <a:pt x="9041" y="235656"/>
                  <a:pt x="403" y="138514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2">
                <a:lumMod val="75000"/>
                <a:alpha val="99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pPr algn="r" rtl="1"/>
            <a:r>
              <a:rPr lang="en-US" sz="1500" dirty="0">
                <a:latin typeface="Abadi MT Condensed Light" panose="020B0306030101010103" pitchFamily="34" charset="77"/>
              </a:rPr>
              <a:t>To Build ML Model And Save It</a:t>
            </a:r>
            <a:endParaRPr lang="en-US" sz="2700" dirty="0">
              <a:latin typeface="Abadi MT Condensed Light" panose="020B0306030101010103" pitchFamily="34" charset="77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4993DB-B953-B746-B125-6F46FB2A97BC}"/>
              </a:ext>
            </a:extLst>
          </p:cNvPr>
          <p:cNvCxnSpPr>
            <a:cxnSpLocks/>
          </p:cNvCxnSpPr>
          <p:nvPr/>
        </p:nvCxnSpPr>
        <p:spPr>
          <a:xfrm>
            <a:off x="4154382" y="3386789"/>
            <a:ext cx="1163379" cy="7861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F1E95FF-09A3-2447-BBFA-A6E7124F8774}"/>
              </a:ext>
            </a:extLst>
          </p:cNvPr>
          <p:cNvSpPr txBox="1"/>
          <p:nvPr/>
        </p:nvSpPr>
        <p:spPr>
          <a:xfrm>
            <a:off x="5328081" y="3839940"/>
            <a:ext cx="1550424" cy="323165"/>
          </a:xfrm>
          <a:custGeom>
            <a:avLst/>
            <a:gdLst>
              <a:gd name="connsiteX0" fmla="*/ 0 w 1550424"/>
              <a:gd name="connsiteY0" fmla="*/ 0 h 323165"/>
              <a:gd name="connsiteX1" fmla="*/ 547816 w 1550424"/>
              <a:gd name="connsiteY1" fmla="*/ 0 h 323165"/>
              <a:gd name="connsiteX2" fmla="*/ 1080129 w 1550424"/>
              <a:gd name="connsiteY2" fmla="*/ 0 h 323165"/>
              <a:gd name="connsiteX3" fmla="*/ 1550424 w 1550424"/>
              <a:gd name="connsiteY3" fmla="*/ 0 h 323165"/>
              <a:gd name="connsiteX4" fmla="*/ 1550424 w 1550424"/>
              <a:gd name="connsiteY4" fmla="*/ 323165 h 323165"/>
              <a:gd name="connsiteX5" fmla="*/ 1064624 w 1550424"/>
              <a:gd name="connsiteY5" fmla="*/ 323165 h 323165"/>
              <a:gd name="connsiteX6" fmla="*/ 547816 w 1550424"/>
              <a:gd name="connsiteY6" fmla="*/ 323165 h 323165"/>
              <a:gd name="connsiteX7" fmla="*/ 0 w 1550424"/>
              <a:gd name="connsiteY7" fmla="*/ 323165 h 323165"/>
              <a:gd name="connsiteX8" fmla="*/ 0 w 1550424"/>
              <a:gd name="connsiteY8" fmla="*/ 0 h 323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0424" h="323165" fill="none" extrusionOk="0">
                <a:moveTo>
                  <a:pt x="0" y="0"/>
                </a:moveTo>
                <a:cubicBezTo>
                  <a:pt x="245550" y="23687"/>
                  <a:pt x="345617" y="106"/>
                  <a:pt x="547816" y="0"/>
                </a:cubicBezTo>
                <a:cubicBezTo>
                  <a:pt x="750015" y="-106"/>
                  <a:pt x="923659" y="15214"/>
                  <a:pt x="1080129" y="0"/>
                </a:cubicBezTo>
                <a:cubicBezTo>
                  <a:pt x="1236599" y="-15214"/>
                  <a:pt x="1425349" y="15928"/>
                  <a:pt x="1550424" y="0"/>
                </a:cubicBezTo>
                <a:cubicBezTo>
                  <a:pt x="1556623" y="135464"/>
                  <a:pt x="1540471" y="197515"/>
                  <a:pt x="1550424" y="323165"/>
                </a:cubicBezTo>
                <a:cubicBezTo>
                  <a:pt x="1323705" y="337284"/>
                  <a:pt x="1282555" y="300995"/>
                  <a:pt x="1064624" y="323165"/>
                </a:cubicBezTo>
                <a:cubicBezTo>
                  <a:pt x="846693" y="345335"/>
                  <a:pt x="655003" y="335777"/>
                  <a:pt x="547816" y="323165"/>
                </a:cubicBezTo>
                <a:cubicBezTo>
                  <a:pt x="440629" y="310553"/>
                  <a:pt x="241791" y="302112"/>
                  <a:pt x="0" y="323165"/>
                </a:cubicBezTo>
                <a:cubicBezTo>
                  <a:pt x="-11474" y="256534"/>
                  <a:pt x="-2140" y="77286"/>
                  <a:pt x="0" y="0"/>
                </a:cubicBezTo>
                <a:close/>
              </a:path>
              <a:path w="1550424" h="323165" stroke="0" extrusionOk="0">
                <a:moveTo>
                  <a:pt x="0" y="0"/>
                </a:moveTo>
                <a:cubicBezTo>
                  <a:pt x="195215" y="-2678"/>
                  <a:pt x="376592" y="11423"/>
                  <a:pt x="501304" y="0"/>
                </a:cubicBezTo>
                <a:cubicBezTo>
                  <a:pt x="626016" y="-11423"/>
                  <a:pt x="843598" y="-5330"/>
                  <a:pt x="971599" y="0"/>
                </a:cubicBezTo>
                <a:cubicBezTo>
                  <a:pt x="1099601" y="5330"/>
                  <a:pt x="1264884" y="7090"/>
                  <a:pt x="1550424" y="0"/>
                </a:cubicBezTo>
                <a:cubicBezTo>
                  <a:pt x="1541214" y="104630"/>
                  <a:pt x="1552045" y="188380"/>
                  <a:pt x="1550424" y="323165"/>
                </a:cubicBezTo>
                <a:cubicBezTo>
                  <a:pt x="1388081" y="331527"/>
                  <a:pt x="1251800" y="313172"/>
                  <a:pt x="1064624" y="323165"/>
                </a:cubicBezTo>
                <a:cubicBezTo>
                  <a:pt x="877448" y="333158"/>
                  <a:pt x="638444" y="296967"/>
                  <a:pt x="516808" y="323165"/>
                </a:cubicBezTo>
                <a:cubicBezTo>
                  <a:pt x="395172" y="349363"/>
                  <a:pt x="190589" y="310766"/>
                  <a:pt x="0" y="323165"/>
                </a:cubicBezTo>
                <a:cubicBezTo>
                  <a:pt x="-13108" y="243965"/>
                  <a:pt x="11679" y="14846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2">
                <a:lumMod val="75000"/>
                <a:alpha val="99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pPr algn="r" rtl="1"/>
            <a:r>
              <a:rPr lang="en-US" sz="1500" dirty="0">
                <a:latin typeface="Abadi MT Condensed Light" panose="020B0306030101010103" pitchFamily="34" charset="77"/>
              </a:rPr>
              <a:t>Test Saved ML Model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243B4A6-93A8-6744-8C1D-4C60A45E831C}"/>
              </a:ext>
            </a:extLst>
          </p:cNvPr>
          <p:cNvCxnSpPr>
            <a:cxnSpLocks/>
          </p:cNvCxnSpPr>
          <p:nvPr/>
        </p:nvCxnSpPr>
        <p:spPr>
          <a:xfrm>
            <a:off x="4872691" y="3986310"/>
            <a:ext cx="420772" cy="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64E13A7-FD25-A34B-B557-87911BA5731D}"/>
              </a:ext>
            </a:extLst>
          </p:cNvPr>
          <p:cNvSpPr txBox="1"/>
          <p:nvPr/>
        </p:nvSpPr>
        <p:spPr>
          <a:xfrm>
            <a:off x="5263980" y="2726525"/>
            <a:ext cx="1518365" cy="323165"/>
          </a:xfrm>
          <a:custGeom>
            <a:avLst/>
            <a:gdLst>
              <a:gd name="connsiteX0" fmla="*/ 0 w 1518365"/>
              <a:gd name="connsiteY0" fmla="*/ 0 h 323165"/>
              <a:gd name="connsiteX1" fmla="*/ 536489 w 1518365"/>
              <a:gd name="connsiteY1" fmla="*/ 0 h 323165"/>
              <a:gd name="connsiteX2" fmla="*/ 1057794 w 1518365"/>
              <a:gd name="connsiteY2" fmla="*/ 0 h 323165"/>
              <a:gd name="connsiteX3" fmla="*/ 1518365 w 1518365"/>
              <a:gd name="connsiteY3" fmla="*/ 0 h 323165"/>
              <a:gd name="connsiteX4" fmla="*/ 1518365 w 1518365"/>
              <a:gd name="connsiteY4" fmla="*/ 323165 h 323165"/>
              <a:gd name="connsiteX5" fmla="*/ 1042611 w 1518365"/>
              <a:gd name="connsiteY5" fmla="*/ 323165 h 323165"/>
              <a:gd name="connsiteX6" fmla="*/ 536489 w 1518365"/>
              <a:gd name="connsiteY6" fmla="*/ 323165 h 323165"/>
              <a:gd name="connsiteX7" fmla="*/ 0 w 1518365"/>
              <a:gd name="connsiteY7" fmla="*/ 323165 h 323165"/>
              <a:gd name="connsiteX8" fmla="*/ 0 w 1518365"/>
              <a:gd name="connsiteY8" fmla="*/ 0 h 323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8365" h="323165" fill="none" extrusionOk="0">
                <a:moveTo>
                  <a:pt x="0" y="0"/>
                </a:moveTo>
                <a:cubicBezTo>
                  <a:pt x="232652" y="22054"/>
                  <a:pt x="362618" y="-19256"/>
                  <a:pt x="536489" y="0"/>
                </a:cubicBezTo>
                <a:cubicBezTo>
                  <a:pt x="710360" y="19256"/>
                  <a:pt x="885541" y="24487"/>
                  <a:pt x="1057794" y="0"/>
                </a:cubicBezTo>
                <a:cubicBezTo>
                  <a:pt x="1230048" y="-24487"/>
                  <a:pt x="1410412" y="14655"/>
                  <a:pt x="1518365" y="0"/>
                </a:cubicBezTo>
                <a:cubicBezTo>
                  <a:pt x="1524564" y="135464"/>
                  <a:pt x="1508412" y="197515"/>
                  <a:pt x="1518365" y="323165"/>
                </a:cubicBezTo>
                <a:cubicBezTo>
                  <a:pt x="1311478" y="299468"/>
                  <a:pt x="1257064" y="328643"/>
                  <a:pt x="1042611" y="323165"/>
                </a:cubicBezTo>
                <a:cubicBezTo>
                  <a:pt x="828158" y="317687"/>
                  <a:pt x="732401" y="327385"/>
                  <a:pt x="536489" y="323165"/>
                </a:cubicBezTo>
                <a:cubicBezTo>
                  <a:pt x="340577" y="318945"/>
                  <a:pt x="150013" y="323280"/>
                  <a:pt x="0" y="323165"/>
                </a:cubicBezTo>
                <a:cubicBezTo>
                  <a:pt x="-11474" y="256534"/>
                  <a:pt x="-2140" y="77286"/>
                  <a:pt x="0" y="0"/>
                </a:cubicBezTo>
                <a:close/>
              </a:path>
              <a:path w="1518365" h="323165" stroke="0" extrusionOk="0">
                <a:moveTo>
                  <a:pt x="0" y="0"/>
                </a:moveTo>
                <a:cubicBezTo>
                  <a:pt x="217622" y="-7897"/>
                  <a:pt x="252470" y="-24444"/>
                  <a:pt x="490938" y="0"/>
                </a:cubicBezTo>
                <a:cubicBezTo>
                  <a:pt x="729406" y="24444"/>
                  <a:pt x="823437" y="-22818"/>
                  <a:pt x="951509" y="0"/>
                </a:cubicBezTo>
                <a:cubicBezTo>
                  <a:pt x="1079581" y="22818"/>
                  <a:pt x="1260079" y="-25191"/>
                  <a:pt x="1518365" y="0"/>
                </a:cubicBezTo>
                <a:cubicBezTo>
                  <a:pt x="1509155" y="104630"/>
                  <a:pt x="1519986" y="188380"/>
                  <a:pt x="1518365" y="323165"/>
                </a:cubicBezTo>
                <a:cubicBezTo>
                  <a:pt x="1375825" y="326526"/>
                  <a:pt x="1202896" y="333086"/>
                  <a:pt x="1042611" y="323165"/>
                </a:cubicBezTo>
                <a:cubicBezTo>
                  <a:pt x="882326" y="313244"/>
                  <a:pt x="655043" y="328447"/>
                  <a:pt x="506122" y="323165"/>
                </a:cubicBezTo>
                <a:cubicBezTo>
                  <a:pt x="357201" y="317883"/>
                  <a:pt x="175042" y="300569"/>
                  <a:pt x="0" y="323165"/>
                </a:cubicBezTo>
                <a:cubicBezTo>
                  <a:pt x="-13108" y="243965"/>
                  <a:pt x="11679" y="14846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2">
                <a:lumMod val="75000"/>
                <a:alpha val="99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pPr algn="r" rtl="1"/>
            <a:r>
              <a:rPr lang="en-US" sz="1500" dirty="0">
                <a:latin typeface="Abadi MT Condensed Light" panose="020B0306030101010103" pitchFamily="34" charset="77"/>
              </a:rPr>
              <a:t>To Run The Web App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EB06BF6-1F87-A148-97A5-6F09CD024E08}"/>
              </a:ext>
            </a:extLst>
          </p:cNvPr>
          <p:cNvSpPr/>
          <p:nvPr/>
        </p:nvSpPr>
        <p:spPr>
          <a:xfrm>
            <a:off x="-90009" y="-132862"/>
            <a:ext cx="9526385" cy="1535380"/>
          </a:xfrm>
          <a:prstGeom prst="rect">
            <a:avLst/>
          </a:prstGeom>
          <a:solidFill>
            <a:srgbClr val="04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defTabSz="685800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SA" sz="105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DB34BCE-EABA-4E4C-84E4-857A72FC670B}"/>
              </a:ext>
            </a:extLst>
          </p:cNvPr>
          <p:cNvSpPr/>
          <p:nvPr/>
        </p:nvSpPr>
        <p:spPr>
          <a:xfrm>
            <a:off x="2159876" y="472121"/>
            <a:ext cx="6714299" cy="743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Abadi MT Condensed Light" panose="020B0306030101010103" pitchFamily="34" charset="77"/>
              </a:rPr>
              <a:t>Fish Fish Weight Prediction Application - DEMO</a:t>
            </a:r>
            <a:endParaRPr lang="en-US" sz="3200" dirty="0"/>
          </a:p>
        </p:txBody>
      </p:sp>
      <p:grpSp>
        <p:nvGrpSpPr>
          <p:cNvPr id="15" name="مجموعة 14">
            <a:extLst>
              <a:ext uri="{FF2B5EF4-FFF2-40B4-BE49-F238E27FC236}">
                <a16:creationId xmlns:a16="http://schemas.microsoft.com/office/drawing/2014/main" id="{DBDBC385-52C6-63DF-0319-A7035D5FFA60}"/>
              </a:ext>
            </a:extLst>
          </p:cNvPr>
          <p:cNvGrpSpPr/>
          <p:nvPr/>
        </p:nvGrpSpPr>
        <p:grpSpPr>
          <a:xfrm>
            <a:off x="1020656" y="226221"/>
            <a:ext cx="6985586" cy="988991"/>
            <a:chOff x="1020656" y="226221"/>
            <a:chExt cx="6985586" cy="988991"/>
          </a:xfrm>
        </p:grpSpPr>
        <p:pic>
          <p:nvPicPr>
            <p:cNvPr id="16" name="Picture 11" descr="A picture containing vector graphics, light&#10;&#10;Description automatically generated">
              <a:extLst>
                <a:ext uri="{FF2B5EF4-FFF2-40B4-BE49-F238E27FC236}">
                  <a16:creationId xmlns:a16="http://schemas.microsoft.com/office/drawing/2014/main" id="{AB927C27-6F63-54E8-5F8B-E4738B526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0656" y="226221"/>
              <a:ext cx="1759265" cy="988991"/>
            </a:xfrm>
            <a:prstGeom prst="rect">
              <a:avLst/>
            </a:prstGeom>
          </p:spPr>
        </p:pic>
        <p:cxnSp>
          <p:nvCxnSpPr>
            <p:cNvPr id="19" name="رابط كسهم مستقيم 18">
              <a:extLst>
                <a:ext uri="{FF2B5EF4-FFF2-40B4-BE49-F238E27FC236}">
                  <a16:creationId xmlns:a16="http://schemas.microsoft.com/office/drawing/2014/main" id="{25B940F9-1226-CCB0-4C42-7D9F37F4EF1B}"/>
                </a:ext>
              </a:extLst>
            </p:cNvPr>
            <p:cNvCxnSpPr>
              <a:cxnSpLocks/>
            </p:cNvCxnSpPr>
            <p:nvPr/>
          </p:nvCxnSpPr>
          <p:spPr>
            <a:xfrm>
              <a:off x="1189036" y="1154677"/>
              <a:ext cx="6817206" cy="0"/>
            </a:xfrm>
            <a:prstGeom prst="straightConnector1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6723613"/>
      </p:ext>
    </p:extLst>
  </p:cSld>
  <p:clrMapOvr>
    <a:masterClrMapping/>
  </p:clrMapOvr>
</p:sld>
</file>

<file path=ppt/theme/theme1.xml><?xml version="1.0" encoding="utf-8"?>
<a:theme xmlns:a="http://schemas.openxmlformats.org/drawingml/2006/main" name="Table Infographics">
  <a:themeElements>
    <a:clrScheme name="Simple Light">
      <a:dk1>
        <a:srgbClr val="000000"/>
      </a:dk1>
      <a:lt1>
        <a:srgbClr val="FFFFFF"/>
      </a:lt1>
      <a:dk2>
        <a:srgbClr val="C5C5C5"/>
      </a:dk2>
      <a:lt2>
        <a:srgbClr val="EBEBEB"/>
      </a:lt2>
      <a:accent1>
        <a:srgbClr val="D1CC62"/>
      </a:accent1>
      <a:accent2>
        <a:srgbClr val="8FC03F"/>
      </a:accent2>
      <a:accent3>
        <a:srgbClr val="1FC2BA"/>
      </a:accent3>
      <a:accent4>
        <a:srgbClr val="3A80B6"/>
      </a:accent4>
      <a:accent5>
        <a:srgbClr val="4D5B88"/>
      </a:accent5>
      <a:accent6>
        <a:srgbClr val="09165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2363</TotalTime>
  <Words>626</Words>
  <Application>Microsoft Macintosh PowerPoint</Application>
  <PresentationFormat>On-screen Show (16:9)</PresentationFormat>
  <Paragraphs>120</Paragraphs>
  <Slides>13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Roboto</vt:lpstr>
      <vt:lpstr>Calibri</vt:lpstr>
      <vt:lpstr>Abadi MT Condensed Light</vt:lpstr>
      <vt:lpstr>Fira Sans Extra Condensed Medium</vt:lpstr>
      <vt:lpstr>Arial</vt:lpstr>
      <vt:lpstr>Open Sans</vt:lpstr>
      <vt:lpstr>Table Infographics</vt:lpstr>
      <vt:lpstr>PowerPoint Presentation</vt:lpstr>
      <vt:lpstr>PowerPoint Presentation</vt:lpstr>
      <vt:lpstr>PowerPoint Presentation</vt:lpstr>
      <vt:lpstr>PowerPoint Presentation</vt:lpstr>
      <vt:lpstr>Four  Steps for Deploying Machine Learning Models Into Production</vt:lpstr>
      <vt:lpstr>Steps of Deploy The ML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shosh Ash .</cp:lastModifiedBy>
  <cp:revision>24</cp:revision>
  <dcterms:modified xsi:type="dcterms:W3CDTF">2022-08-04T07:23:59Z</dcterms:modified>
</cp:coreProperties>
</file>